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792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uk-UA" smtClean="0"/>
              <a:t>Клацніть, щоб редагувати стиль зразка підзаголовка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C143A-0172-4D7C-AC7B-C499CE42999A}" type="datetimeFigureOut">
              <a:rPr lang="uk-UA" smtClean="0"/>
              <a:t>23.11.2018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51EF5-0F57-404D-B319-FF9A6979CD5E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74171135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C143A-0172-4D7C-AC7B-C499CE42999A}" type="datetimeFigureOut">
              <a:rPr lang="uk-UA" smtClean="0"/>
              <a:t>23.11.2018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51EF5-0F57-404D-B319-FF9A6979CD5E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2789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C143A-0172-4D7C-AC7B-C499CE42999A}" type="datetimeFigureOut">
              <a:rPr lang="uk-UA" smtClean="0"/>
              <a:t>23.11.2018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51EF5-0F57-404D-B319-FF9A6979CD5E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290255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’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C143A-0172-4D7C-AC7B-C499CE42999A}" type="datetimeFigureOut">
              <a:rPr lang="uk-UA" smtClean="0"/>
              <a:t>23.11.2018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51EF5-0F57-404D-B319-FF9A6979CD5E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299493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C143A-0172-4D7C-AC7B-C499CE42999A}" type="datetimeFigureOut">
              <a:rPr lang="uk-UA" smtClean="0"/>
              <a:t>23.11.2018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51EF5-0F57-404D-B319-FF9A6979CD5E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24655166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C143A-0172-4D7C-AC7B-C499CE42999A}" type="datetimeFigureOut">
              <a:rPr lang="uk-UA" smtClean="0"/>
              <a:t>23.11.2018</a:t>
            </a:fld>
            <a:endParaRPr lang="uk-UA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51EF5-0F57-404D-B319-FF9A6979CD5E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7682694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C143A-0172-4D7C-AC7B-C499CE42999A}" type="datetimeFigureOut">
              <a:rPr lang="uk-UA" smtClean="0"/>
              <a:t>23.11.2018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51EF5-0F57-404D-B319-FF9A6979CD5E}" type="slidenum">
              <a:rPr lang="uk-UA" smtClean="0"/>
              <a:t>‹№›</a:t>
            </a:fld>
            <a:endParaRPr lang="uk-UA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91925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C143A-0172-4D7C-AC7B-C499CE42999A}" type="datetimeFigureOut">
              <a:rPr lang="uk-UA" smtClean="0"/>
              <a:t>23.11.2018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51EF5-0F57-404D-B319-FF9A6979CD5E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4250148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C143A-0172-4D7C-AC7B-C499CE42999A}" type="datetimeFigureOut">
              <a:rPr lang="uk-UA" smtClean="0"/>
              <a:t>23.11.2018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51EF5-0F57-404D-B319-FF9A6979CD5E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217681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C143A-0172-4D7C-AC7B-C499CE42999A}" type="datetimeFigureOut">
              <a:rPr lang="uk-UA" smtClean="0"/>
              <a:t>23.11.2018</a:t>
            </a:fld>
            <a:endParaRPr lang="uk-U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uk-UA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51EF5-0F57-404D-B319-FF9A6979CD5E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2662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uk-UA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F77C143A-0172-4D7C-AC7B-C499CE42999A}" type="datetimeFigureOut">
              <a:rPr lang="uk-UA" smtClean="0"/>
              <a:t>23.11.2018</a:t>
            </a:fld>
            <a:endParaRPr lang="uk-UA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uk-UA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51EF5-0F57-404D-B319-FF9A6979CD5E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826332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F77C143A-0172-4D7C-AC7B-C499CE42999A}" type="datetimeFigureOut">
              <a:rPr lang="uk-UA" smtClean="0"/>
              <a:t>23.11.2018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BB351EF5-0F57-404D-B319-FF9A6979CD5E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652731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44" r:id="rId2"/>
    <p:sldLayoutId id="2147483745" r:id="rId3"/>
    <p:sldLayoutId id="2147483746" r:id="rId4"/>
    <p:sldLayoutId id="2147483747" r:id="rId5"/>
    <p:sldLayoutId id="2147483748" r:id="rId6"/>
    <p:sldLayoutId id="2147483749" r:id="rId7"/>
    <p:sldLayoutId id="2147483750" r:id="rId8"/>
    <p:sldLayoutId id="2147483751" r:id="rId9"/>
    <p:sldLayoutId id="2147483752" r:id="rId10"/>
    <p:sldLayoutId id="2147483753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hyperlink" Target="https://disted.edu.vn.ua/media/bp/html/etusivu.htm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www.mysl.lviv.ua/" TargetMode="External"/><Relationship Id="rId3" Type="http://schemas.openxmlformats.org/officeDocument/2006/relationships/hyperlink" Target="http://www.abetka.ukrlife.org/" TargetMode="External"/><Relationship Id="rId7" Type="http://schemas.openxmlformats.org/officeDocument/2006/relationships/hyperlink" Target="http://www.levko.info/" TargetMode="External"/><Relationship Id="rId2" Type="http://schemas.openxmlformats.org/officeDocument/2006/relationships/hyperlink" Target="http://www.childbooks.blox.ua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ae-lib.org.ua/_lit_child.htm" TargetMode="External"/><Relationship Id="rId5" Type="http://schemas.openxmlformats.org/officeDocument/2006/relationships/hyperlink" Target="http://www.kazka.in.ua/" TargetMode="External"/><Relationship Id="rId10" Type="http://schemas.openxmlformats.org/officeDocument/2006/relationships/hyperlink" Target="http://www.dytjachi-virshi.org.ua/" TargetMode="External"/><Relationship Id="rId4" Type="http://schemas.openxmlformats.org/officeDocument/2006/relationships/hyperlink" Target="http://www.abetka-logopedka.org/" TargetMode="External"/><Relationship Id="rId9" Type="http://schemas.openxmlformats.org/officeDocument/2006/relationships/hyperlink" Target="http://www.slovogray.narod.ru/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lcorp.ulif.org.ua/dictua" TargetMode="External"/><Relationship Id="rId3" Type="http://schemas.openxmlformats.org/officeDocument/2006/relationships/hyperlink" Target="http://www.balachka.com/" TargetMode="External"/><Relationship Id="rId7" Type="http://schemas.openxmlformats.org/officeDocument/2006/relationships/hyperlink" Target="http://www.akbooks.com.ua/" TargetMode="External"/><Relationship Id="rId2" Type="http://schemas.openxmlformats.org/officeDocument/2006/relationships/hyperlink" Target="http://teacher.at.ua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ukr-tur.narod.ru/" TargetMode="External"/><Relationship Id="rId5" Type="http://schemas.openxmlformats.org/officeDocument/2006/relationships/hyperlink" Target="http://cikave.org.ua/pro-sajt" TargetMode="External"/><Relationship Id="rId4" Type="http://schemas.openxmlformats.org/officeDocument/2006/relationships/hyperlink" Target="http://bibliyna-istoriya.org.ua/" TargetMode="External"/><Relationship Id="rId9" Type="http://schemas.openxmlformats.org/officeDocument/2006/relationships/hyperlink" Target="http://www.idea-ukraine.org/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library.zntu.edu.ua/res-libr-el.html" TargetMode="External"/><Relationship Id="rId13" Type="http://schemas.openxmlformats.org/officeDocument/2006/relationships/hyperlink" Target="http://www.bl.uk/" TargetMode="External"/><Relationship Id="rId3" Type="http://schemas.openxmlformats.org/officeDocument/2006/relationships/hyperlink" Target="http://www.chl.kiev.ua/" TargetMode="External"/><Relationship Id="rId7" Type="http://schemas.openxmlformats.org/officeDocument/2006/relationships/hyperlink" Target="http://www.ukrbook.net/" TargetMode="External"/><Relationship Id="rId12" Type="http://schemas.openxmlformats.org/officeDocument/2006/relationships/hyperlink" Target="http://www.bnf.fr/" TargetMode="External"/><Relationship Id="rId2" Type="http://schemas.openxmlformats.org/officeDocument/2006/relationships/hyperlink" Target="http://www.4uth.gov.ua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nplu.org/" TargetMode="External"/><Relationship Id="rId11" Type="http://schemas.openxmlformats.org/officeDocument/2006/relationships/hyperlink" Target="http://www.loc.gov/" TargetMode="External"/><Relationship Id="rId5" Type="http://schemas.openxmlformats.org/officeDocument/2006/relationships/hyperlink" Target="http://www.bukvoid.com.ua/" TargetMode="External"/><Relationship Id="rId10" Type="http://schemas.openxmlformats.org/officeDocument/2006/relationships/hyperlink" Target="http://book.uraic.ru/ssylki/biblioteki" TargetMode="External"/><Relationship Id="rId4" Type="http://schemas.openxmlformats.org/officeDocument/2006/relationships/hyperlink" Target="http://www.nbuv.gov.ua/" TargetMode="External"/><Relationship Id="rId9" Type="http://schemas.openxmlformats.org/officeDocument/2006/relationships/hyperlink" Target="http://lyapota.boom.ru/lib.htm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://www.archaeology.odessa.ua/" TargetMode="External"/><Relationship Id="rId13" Type="http://schemas.openxmlformats.org/officeDocument/2006/relationships/hyperlink" Target="http://honchar.org.ua/" TargetMode="External"/><Relationship Id="rId3" Type="http://schemas.openxmlformats.org/officeDocument/2006/relationships/hyperlink" Target="http://www.prostir.museum/sites/ua" TargetMode="External"/><Relationship Id="rId7" Type="http://schemas.openxmlformats.org/officeDocument/2006/relationships/hyperlink" Target="http://museum.odessa.net/fineartsmuseum" TargetMode="External"/><Relationship Id="rId12" Type="http://schemas.openxmlformats.org/officeDocument/2006/relationships/hyperlink" Target="http://lvivgallery.org/" TargetMode="External"/><Relationship Id="rId2" Type="http://schemas.openxmlformats.org/officeDocument/2006/relationships/hyperlink" Target="http://prostir.museum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hutsul.museum/" TargetMode="External"/><Relationship Id="rId11" Type="http://schemas.openxmlformats.org/officeDocument/2006/relationships/hyperlink" Target="http://www.museum.lviv.ua/" TargetMode="External"/><Relationship Id="rId5" Type="http://schemas.openxmlformats.org/officeDocument/2006/relationships/hyperlink" Target="http://www.warmuseum.kiev.ua/" TargetMode="External"/><Relationship Id="rId15" Type="http://schemas.openxmlformats.org/officeDocument/2006/relationships/hyperlink" Target="http://www.tmf-museum.kiev.ua/" TargetMode="External"/><Relationship Id="rId10" Type="http://schemas.openxmlformats.org/officeDocument/2006/relationships/hyperlink" Target="http://muzey.vn.ua/" TargetMode="External"/><Relationship Id="rId4" Type="http://schemas.openxmlformats.org/officeDocument/2006/relationships/hyperlink" Target="http://namu.kiev.ua/" TargetMode="External"/><Relationship Id="rId9" Type="http://schemas.openxmlformats.org/officeDocument/2006/relationships/hyperlink" Target="http://www.oweamuseum.odessa.ua/" TargetMode="External"/><Relationship Id="rId14" Type="http://schemas.openxmlformats.org/officeDocument/2006/relationships/hyperlink" Target="http://www.chersonesos.org/" TargetMode="Externa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://www.palacegomel.by/" TargetMode="External"/><Relationship Id="rId3" Type="http://schemas.openxmlformats.org/officeDocument/2006/relationships/hyperlink" Target="http://www.muar.ru/" TargetMode="External"/><Relationship Id="rId7" Type="http://schemas.openxmlformats.org/officeDocument/2006/relationships/hyperlink" Target="http://www.polotskmuzey.vitebsk.by/" TargetMode="External"/><Relationship Id="rId2" Type="http://schemas.openxmlformats.org/officeDocument/2006/relationships/hyperlink" Target="http://poklonnayagora.ru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mmoma.ru/" TargetMode="External"/><Relationship Id="rId5" Type="http://schemas.openxmlformats.org/officeDocument/2006/relationships/hyperlink" Target="http://www.vmdpni.ru/" TargetMode="External"/><Relationship Id="rId4" Type="http://schemas.openxmlformats.org/officeDocument/2006/relationships/hyperlink" Target="http://www.spbmuseum.ru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73943" y="2627086"/>
            <a:ext cx="8244114" cy="1603828"/>
          </a:xfrm>
        </p:spPr>
        <p:txBody>
          <a:bodyPr>
            <a:normAutofit/>
          </a:bodyPr>
          <a:lstStyle/>
          <a:p>
            <a:r>
              <a:rPr lang="uk-UA" cap="all" dirty="0"/>
              <a:t>БЕЗПЕКА ДІТЕЙ В </a:t>
            </a:r>
            <a:r>
              <a:rPr lang="uk-UA" cap="all" dirty="0" smtClean="0"/>
              <a:t>ІНТЕРНЕТІ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727528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074057"/>
          </a:xfrm>
        </p:spPr>
        <p:txBody>
          <a:bodyPr>
            <a:normAutofit/>
          </a:bodyPr>
          <a:lstStyle/>
          <a:p>
            <a:pPr algn="ctr"/>
            <a:r>
              <a:rPr lang="ru-RU" cap="all" dirty="0"/>
              <a:t>ЯК ЗАБЕЗПЕЧИТИ БЕЗПЕКУ ДІТЕЙ В МЕРЕЖІ </a:t>
            </a:r>
            <a:r>
              <a:rPr lang="ru-RU" cap="all" dirty="0" smtClean="0"/>
              <a:t>ІНТЕРНЕТ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0" y="1074056"/>
            <a:ext cx="12192000" cy="5783943"/>
          </a:xfrm>
        </p:spPr>
        <p:txBody>
          <a:bodyPr>
            <a:normAutofit fontScale="92500"/>
          </a:bodyPr>
          <a:lstStyle/>
          <a:p>
            <a:r>
              <a:rPr lang="uk-UA" dirty="0"/>
              <a:t>розміщуйте комп’ютери з </a:t>
            </a:r>
            <a:r>
              <a:rPr lang="en-US" dirty="0"/>
              <a:t>Internet-</a:t>
            </a:r>
            <a:r>
              <a:rPr lang="uk-UA" dirty="0"/>
              <a:t>з’єднанням поза межами кімнати вашої дитини;</a:t>
            </a:r>
          </a:p>
          <a:p>
            <a:r>
              <a:rPr lang="uk-UA" dirty="0"/>
              <a:t>поговоріть зі своїми дітьми про друзів, з яким вони спілкуються в он-лайні, довідайтесь як вони проводять дозвілля і чим захоплюються;</a:t>
            </a:r>
          </a:p>
          <a:p>
            <a:r>
              <a:rPr lang="uk-UA" dirty="0"/>
              <a:t>цікавтесь які веб сайти вони відвідують та з ким розмовляють;</a:t>
            </a:r>
          </a:p>
          <a:p>
            <a:r>
              <a:rPr lang="uk-UA" dirty="0"/>
              <a:t>вивчіть програми, які фільтрують отримання інформації з мережі Інтернет, наприклад, Батьківський контроль в </a:t>
            </a:r>
            <a:r>
              <a:rPr lang="en-US" dirty="0"/>
              <a:t>Windows*;</a:t>
            </a:r>
          </a:p>
          <a:p>
            <a:r>
              <a:rPr lang="uk-UA" dirty="0"/>
              <a:t>наполягайте на тому, щоб ваші діти ніколи не погоджувалися зустрічатися зі своїм он-</a:t>
            </a:r>
            <a:r>
              <a:rPr lang="uk-UA" dirty="0" err="1"/>
              <a:t>лайновим</a:t>
            </a:r>
            <a:r>
              <a:rPr lang="uk-UA" dirty="0"/>
              <a:t> другом без Вашого відома;</a:t>
            </a:r>
          </a:p>
          <a:p>
            <a:r>
              <a:rPr lang="uk-UA" dirty="0"/>
              <a:t>навчіть своїх дітей ніколи не надавати особисту інформацію про себе та свою родину електронною поштою та в різних реєстраційних формах, які пропонуються власниками сайтів;</a:t>
            </a:r>
          </a:p>
          <a:p>
            <a:r>
              <a:rPr lang="uk-UA" dirty="0"/>
              <a:t>контролюйте інформацію, яку завантажує дитина (фільми, музику, ігри, тощо);</a:t>
            </a:r>
          </a:p>
          <a:p>
            <a:r>
              <a:rPr lang="uk-UA" dirty="0"/>
              <a:t>цікавтесь чи не відвідують діти сайти з агресивним змістом;</a:t>
            </a:r>
          </a:p>
          <a:p>
            <a:r>
              <a:rPr lang="uk-UA" dirty="0"/>
              <a:t>навчіть своїх дітей відповідальному та етичному поводженню в он-лайні. Вони не повинні використовувати Інтернет мережу для розповсюдження пліток, погроз іншим та хуліганських дій;</a:t>
            </a:r>
          </a:p>
          <a:p>
            <a:r>
              <a:rPr lang="uk-UA" dirty="0"/>
              <a:t>переконайтеся, що діти консультуються з Вами, щодо будь-яких фінансових операції, здійснюючи замовлення, купівлю або продаж через Інтернет мережу;</a:t>
            </a:r>
          </a:p>
          <a:p>
            <a:r>
              <a:rPr lang="uk-UA" dirty="0"/>
              <a:t>інформуйте дітей стосовно потенційного ризику під час їх участі у будь-яких іграх та розвагах;</a:t>
            </a:r>
          </a:p>
          <a:p>
            <a:r>
              <a:rPr lang="uk-UA" dirty="0"/>
              <a:t>розмовляйте як з рівним партнером, демонструючи свою турботу про суспільну мораль.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447084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Місце для вмісту 3">
            <a:hlinkClick r:id="rId2"/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6458" y="2015618"/>
            <a:ext cx="6995884" cy="2511344"/>
          </a:xfrm>
        </p:spPr>
      </p:pic>
    </p:spTree>
    <p:extLst>
      <p:ext uri="{BB962C8B-B14F-4D97-AF65-F5344CB8AC3E}">
        <p14:creationId xmlns:p14="http://schemas.microsoft.com/office/powerpoint/2010/main" val="472478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210282"/>
          </a:xfrm>
        </p:spPr>
        <p:txBody>
          <a:bodyPr>
            <a:normAutofit/>
          </a:bodyPr>
          <a:lstStyle/>
          <a:p>
            <a:pPr algn="ctr"/>
            <a:r>
              <a:rPr lang="ru-RU" cap="all" dirty="0"/>
              <a:t>ПЕРЕЛІК ОНЛАЙН-РЕСУРСІВ, РЕКОМЕНДОВАНИХ ДЛЯ ДІТЕЙ</a:t>
            </a:r>
            <a:br>
              <a:rPr lang="ru-RU" cap="all" dirty="0"/>
            </a:br>
            <a:r>
              <a:rPr lang="uk-UA" cap="all" dirty="0"/>
              <a:t>СПЕЦІАЛІЗОВАНІ ІНТЕРНЕТ-САЙТИ ДИТЯЧОЇ </a:t>
            </a:r>
            <a:r>
              <a:rPr lang="uk-UA" cap="all" dirty="0" smtClean="0"/>
              <a:t>ЛІТЕРАТУРИ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0" y="1351722"/>
            <a:ext cx="12192000" cy="5506277"/>
          </a:xfrm>
        </p:spPr>
        <p:txBody>
          <a:bodyPr>
            <a:normAutofit/>
          </a:bodyPr>
          <a:lstStyle/>
          <a:p>
            <a:r>
              <a:rPr lang="en-US" sz="2800" dirty="0" smtClean="0">
                <a:hlinkClick r:id="rId2"/>
              </a:rPr>
              <a:t>www.childbooks.blox.ua</a:t>
            </a:r>
            <a:r>
              <a:rPr lang="en-US" sz="2800" dirty="0" smtClean="0"/>
              <a:t> – </a:t>
            </a:r>
            <a:r>
              <a:rPr lang="uk-UA" sz="2800" dirty="0" smtClean="0"/>
              <a:t>веб-сайт „Книги для дітей”; </a:t>
            </a:r>
            <a:br>
              <a:rPr lang="uk-UA" sz="2800" dirty="0" smtClean="0"/>
            </a:br>
            <a:r>
              <a:rPr lang="en-US" sz="2800" dirty="0" smtClean="0">
                <a:hlinkClick r:id="rId3"/>
              </a:rPr>
              <a:t>www.abetka.ukrlife.org</a:t>
            </a:r>
            <a:r>
              <a:rPr lang="en-US" sz="2800" dirty="0" smtClean="0"/>
              <a:t> – </a:t>
            </a:r>
            <a:r>
              <a:rPr lang="uk-UA" sz="2800" dirty="0" smtClean="0"/>
              <a:t>веб-сайт для дітей „Весела абетка”; </a:t>
            </a:r>
            <a:br>
              <a:rPr lang="uk-UA" sz="2800" dirty="0" smtClean="0"/>
            </a:br>
            <a:r>
              <a:rPr lang="en-US" sz="2800" dirty="0" smtClean="0">
                <a:hlinkClick r:id="rId4"/>
              </a:rPr>
              <a:t>www.abetka-logopedka.org</a:t>
            </a:r>
            <a:r>
              <a:rPr lang="en-US" sz="2800" dirty="0" smtClean="0"/>
              <a:t> – </a:t>
            </a:r>
            <a:r>
              <a:rPr lang="uk-UA" sz="2800" dirty="0" smtClean="0"/>
              <a:t>веб-сайт „Світ дитини”; </a:t>
            </a:r>
            <a:br>
              <a:rPr lang="uk-UA" sz="2800" dirty="0" smtClean="0"/>
            </a:br>
            <a:r>
              <a:rPr lang="en-US" sz="2800" dirty="0" smtClean="0">
                <a:hlinkClick r:id="rId5"/>
              </a:rPr>
              <a:t>www.kazka.in.ua</a:t>
            </a:r>
            <a:r>
              <a:rPr lang="en-US" sz="2800" dirty="0" smtClean="0"/>
              <a:t> – </a:t>
            </a:r>
            <a:r>
              <a:rPr lang="uk-UA" sz="2800" dirty="0" smtClean="0"/>
              <a:t>веб-сайт „Українська казка”; </a:t>
            </a:r>
            <a:br>
              <a:rPr lang="uk-UA" sz="2800" dirty="0" smtClean="0"/>
            </a:br>
            <a:r>
              <a:rPr lang="en-US" sz="2800" dirty="0" smtClean="0">
                <a:hlinkClick r:id="rId6"/>
              </a:rPr>
              <a:t>www.ae-lib.org.ua/_lit_child.htm</a:t>
            </a:r>
            <a:r>
              <a:rPr lang="en-US" sz="2800" dirty="0" smtClean="0"/>
              <a:t> – </a:t>
            </a:r>
            <a:r>
              <a:rPr lang="uk-UA" sz="2800" dirty="0" smtClean="0"/>
              <a:t>веб-сайт „Дитяча література”; </a:t>
            </a:r>
            <a:br>
              <a:rPr lang="uk-UA" sz="2800" dirty="0" smtClean="0"/>
            </a:br>
            <a:r>
              <a:rPr lang="en-US" sz="2800" dirty="0" smtClean="0">
                <a:hlinkClick r:id="rId7"/>
              </a:rPr>
              <a:t>www.levko.info</a:t>
            </a:r>
            <a:r>
              <a:rPr lang="en-US" sz="2800" dirty="0" smtClean="0"/>
              <a:t> – </a:t>
            </a:r>
            <a:r>
              <a:rPr lang="uk-UA" sz="2800" dirty="0" smtClean="0"/>
              <a:t>дитячий сайт „Левко”; </a:t>
            </a:r>
            <a:br>
              <a:rPr lang="uk-UA" sz="2800" dirty="0" smtClean="0"/>
            </a:br>
            <a:r>
              <a:rPr lang="en-US" sz="2800" dirty="0" smtClean="0">
                <a:hlinkClick r:id="rId8"/>
              </a:rPr>
              <a:t>www.mysl.lviv.ua</a:t>
            </a:r>
            <a:r>
              <a:rPr lang="en-US" sz="2800" dirty="0" smtClean="0"/>
              <a:t> – </a:t>
            </a:r>
            <a:r>
              <a:rPr lang="uk-UA" sz="2800" dirty="0" smtClean="0"/>
              <a:t>веб-сайт „Країна міркувань”; </a:t>
            </a:r>
            <a:br>
              <a:rPr lang="uk-UA" sz="2800" dirty="0" smtClean="0"/>
            </a:br>
            <a:r>
              <a:rPr lang="en-US" sz="2800" dirty="0" smtClean="0">
                <a:hlinkClick r:id="rId9"/>
              </a:rPr>
              <a:t>www.slovogray.narod.ru</a:t>
            </a:r>
            <a:r>
              <a:rPr lang="en-US" sz="2800" dirty="0" smtClean="0"/>
              <a:t> – </a:t>
            </a:r>
            <a:r>
              <a:rPr lang="uk-UA" sz="2800" dirty="0" smtClean="0"/>
              <a:t>літературний сайт Ігоря Січовика; </a:t>
            </a:r>
            <a:br>
              <a:rPr lang="uk-UA" sz="2800" dirty="0" smtClean="0"/>
            </a:br>
            <a:r>
              <a:rPr lang="en-US" sz="2800" dirty="0" smtClean="0">
                <a:hlinkClick r:id="rId10"/>
              </a:rPr>
              <a:t>www.dytjachi-virshi.org.ua</a:t>
            </a:r>
            <a:r>
              <a:rPr lang="en-US" sz="2800" dirty="0" smtClean="0"/>
              <a:t> – </a:t>
            </a:r>
            <a:r>
              <a:rPr lang="uk-UA" sz="2800" dirty="0" smtClean="0"/>
              <a:t>авторський сайт „Віршики пана Назара”.</a:t>
            </a:r>
            <a:endParaRPr lang="uk-UA" sz="2800" dirty="0"/>
          </a:p>
        </p:txBody>
      </p:sp>
    </p:spTree>
    <p:extLst>
      <p:ext uri="{BB962C8B-B14F-4D97-AF65-F5344CB8AC3E}">
        <p14:creationId xmlns:p14="http://schemas.microsoft.com/office/powerpoint/2010/main" val="50753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986971"/>
          </a:xfrm>
        </p:spPr>
        <p:txBody>
          <a:bodyPr/>
          <a:lstStyle/>
          <a:p>
            <a:pPr algn="ctr"/>
            <a:r>
              <a:rPr lang="uk-UA" cap="all" dirty="0"/>
              <a:t>ОСВІТНЬО-ІНФОРМАЦІЙНІ </a:t>
            </a:r>
            <a:r>
              <a:rPr lang="uk-UA" cap="all" dirty="0" smtClean="0"/>
              <a:t>РЕСУРСИ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0" y="1133060"/>
            <a:ext cx="12192000" cy="5724939"/>
          </a:xfrm>
        </p:spPr>
        <p:txBody>
          <a:bodyPr>
            <a:normAutofit/>
          </a:bodyPr>
          <a:lstStyle/>
          <a:p>
            <a:r>
              <a:rPr lang="en-US" sz="2800" dirty="0">
                <a:hlinkClick r:id="rId2"/>
              </a:rPr>
              <a:t>http://teacher.at.ua</a:t>
            </a:r>
            <a:r>
              <a:rPr lang="en-US" sz="2800" dirty="0"/>
              <a:t> – </a:t>
            </a:r>
            <a:r>
              <a:rPr lang="uk-UA" sz="2800" dirty="0"/>
              <a:t>веб-сайт “Вчитель вчителю, учням та батькам”; </a:t>
            </a:r>
            <a:r>
              <a:rPr lang="uk-UA" sz="2800" dirty="0" smtClean="0"/>
              <a:t/>
            </a:r>
            <a:br>
              <a:rPr lang="uk-UA" sz="2800" dirty="0" smtClean="0"/>
            </a:br>
            <a:r>
              <a:rPr lang="en-US" sz="2800" dirty="0">
                <a:hlinkClick r:id="rId3"/>
              </a:rPr>
              <a:t>www.balachka.com</a:t>
            </a:r>
            <a:r>
              <a:rPr lang="en-US" sz="2800" dirty="0"/>
              <a:t> – </a:t>
            </a:r>
            <a:r>
              <a:rPr lang="uk-UA" sz="2800" dirty="0"/>
              <a:t>веб-сайт “Пиши українською”; </a:t>
            </a:r>
            <a:r>
              <a:rPr lang="uk-UA" sz="2800" dirty="0" smtClean="0"/>
              <a:t/>
            </a:r>
            <a:br>
              <a:rPr lang="uk-UA" sz="2800" dirty="0" smtClean="0"/>
            </a:br>
            <a:r>
              <a:rPr lang="en-US" sz="2800" dirty="0">
                <a:hlinkClick r:id="rId4"/>
              </a:rPr>
              <a:t>http://bibliyna-istoriya.org.ua</a:t>
            </a:r>
            <a:r>
              <a:rPr lang="en-US" sz="2800" dirty="0"/>
              <a:t> – </a:t>
            </a:r>
            <a:r>
              <a:rPr lang="uk-UA" sz="2800" dirty="0"/>
              <a:t>веб-сайт “Біблійна історія”; </a:t>
            </a:r>
            <a:r>
              <a:rPr lang="uk-UA" sz="2800" dirty="0" smtClean="0"/>
              <a:t/>
            </a:r>
            <a:br>
              <a:rPr lang="uk-UA" sz="2800" dirty="0" smtClean="0"/>
            </a:br>
            <a:r>
              <a:rPr lang="en-US" sz="2800" dirty="0">
                <a:hlinkClick r:id="rId5"/>
              </a:rPr>
              <a:t>http://cikave.org.ua/pro-sajt</a:t>
            </a:r>
            <a:r>
              <a:rPr lang="en-US" sz="2800" dirty="0"/>
              <a:t> – </a:t>
            </a:r>
            <a:r>
              <a:rPr lang="uk-UA" sz="2800" dirty="0"/>
              <a:t>веб-сайт “Цікаво про цікаве”; </a:t>
            </a:r>
            <a:r>
              <a:rPr lang="uk-UA" sz="2800" dirty="0" smtClean="0"/>
              <a:t/>
            </a:r>
            <a:br>
              <a:rPr lang="uk-UA" sz="2800" dirty="0" smtClean="0"/>
            </a:br>
            <a:r>
              <a:rPr lang="en-US" sz="2800" dirty="0">
                <a:hlinkClick r:id="rId6"/>
              </a:rPr>
              <a:t>http://www.ukr-tur.narod.ru</a:t>
            </a:r>
            <a:r>
              <a:rPr lang="en-US" sz="2800" dirty="0"/>
              <a:t> – </a:t>
            </a:r>
            <a:r>
              <a:rPr lang="uk-UA" sz="2800" dirty="0"/>
              <a:t>веб-сайт “Світ географії та туризму”; </a:t>
            </a:r>
            <a:r>
              <a:rPr lang="uk-UA" sz="2800" dirty="0" smtClean="0"/>
              <a:t/>
            </a:r>
            <a:br>
              <a:rPr lang="uk-UA" sz="2800" dirty="0" smtClean="0"/>
            </a:br>
            <a:r>
              <a:rPr lang="en-US" sz="2800" dirty="0">
                <a:hlinkClick r:id="rId7"/>
              </a:rPr>
              <a:t>www.akBooks.com.ua</a:t>
            </a:r>
            <a:r>
              <a:rPr lang="en-US" sz="2800" dirty="0"/>
              <a:t> – </a:t>
            </a:r>
            <a:r>
              <a:rPr lang="uk-UA" sz="2800" dirty="0"/>
              <a:t>веб-сайт “Академічна </a:t>
            </a:r>
            <a:r>
              <a:rPr lang="uk-UA" sz="2800" dirty="0" err="1"/>
              <a:t>книгарня@онлайн</a:t>
            </a:r>
            <a:r>
              <a:rPr lang="uk-UA" sz="2800" dirty="0"/>
              <a:t>”; </a:t>
            </a:r>
            <a:r>
              <a:rPr lang="uk-UA" sz="2800" dirty="0" smtClean="0"/>
              <a:t/>
            </a:r>
            <a:br>
              <a:rPr lang="uk-UA" sz="2800" dirty="0" smtClean="0"/>
            </a:br>
            <a:r>
              <a:rPr lang="en-US" sz="2800" dirty="0">
                <a:hlinkClick r:id="rId8"/>
              </a:rPr>
              <a:t>http://lcorp.ulif.org.ua/dictua</a:t>
            </a:r>
            <a:r>
              <a:rPr lang="en-US" sz="2800" dirty="0"/>
              <a:t> – </a:t>
            </a:r>
            <a:r>
              <a:rPr lang="uk-UA" sz="2800" dirty="0"/>
              <a:t>український лінгвістичний портал “Словники України”; </a:t>
            </a:r>
            <a:r>
              <a:rPr lang="uk-UA" sz="2800" dirty="0" smtClean="0"/>
              <a:t/>
            </a:r>
            <a:br>
              <a:rPr lang="uk-UA" sz="2800" dirty="0" smtClean="0"/>
            </a:br>
            <a:r>
              <a:rPr lang="en-US" sz="2800" dirty="0">
                <a:hlinkClick r:id="rId9"/>
              </a:rPr>
              <a:t>http://www.idea-ukraine.org</a:t>
            </a:r>
            <a:r>
              <a:rPr lang="en-US" sz="2800" dirty="0"/>
              <a:t> – </a:t>
            </a:r>
            <a:r>
              <a:rPr lang="uk-UA" sz="2800" dirty="0"/>
              <a:t>проект “Відкритий світ інформаційних технологій”.</a:t>
            </a:r>
          </a:p>
        </p:txBody>
      </p:sp>
    </p:spTree>
    <p:extLst>
      <p:ext uri="{BB962C8B-B14F-4D97-AF65-F5344CB8AC3E}">
        <p14:creationId xmlns:p14="http://schemas.microsoft.com/office/powerpoint/2010/main" val="3538133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4514"/>
            <a:ext cx="12192000" cy="874643"/>
          </a:xfrm>
        </p:spPr>
        <p:txBody>
          <a:bodyPr>
            <a:normAutofit/>
          </a:bodyPr>
          <a:lstStyle/>
          <a:p>
            <a:pPr algn="ctr"/>
            <a:r>
              <a:rPr lang="ru-RU" cap="all" dirty="0"/>
              <a:t>ІНТЕРНЕТ-САЙТИ БІБЛІОТЕК ТА ЕЛЕКТРОННИХ </a:t>
            </a:r>
            <a:r>
              <a:rPr lang="ru-RU" cap="all" dirty="0" smtClean="0"/>
              <a:t>БІБЛІОТЕК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0" y="874642"/>
            <a:ext cx="12192000" cy="5983357"/>
          </a:xfrm>
        </p:spPr>
        <p:txBody>
          <a:bodyPr>
            <a:normAutofit/>
          </a:bodyPr>
          <a:lstStyle/>
          <a:p>
            <a:r>
              <a:rPr lang="en-US" sz="2400" dirty="0">
                <a:hlinkClick r:id="rId2"/>
              </a:rPr>
              <a:t>http://www.4uth.gov.ua</a:t>
            </a:r>
            <a:r>
              <a:rPr lang="en-US" sz="2400" dirty="0"/>
              <a:t> – </a:t>
            </a:r>
            <a:r>
              <a:rPr lang="uk-UA" sz="2400" dirty="0"/>
              <a:t>веб-сайт Державної бібліотеки України для юнацтва (м. Київ); </a:t>
            </a:r>
            <a:r>
              <a:rPr lang="uk-UA" sz="2400" dirty="0" smtClean="0"/>
              <a:t/>
            </a:r>
            <a:br>
              <a:rPr lang="uk-UA" sz="2400" dirty="0" smtClean="0"/>
            </a:br>
            <a:r>
              <a:rPr lang="en-US" sz="2400" dirty="0">
                <a:hlinkClick r:id="rId3"/>
              </a:rPr>
              <a:t>http://www.chl.kiev.ua</a:t>
            </a:r>
            <a:r>
              <a:rPr lang="en-US" sz="2400" dirty="0"/>
              <a:t> – </a:t>
            </a:r>
            <a:r>
              <a:rPr lang="uk-UA" sz="2400" dirty="0"/>
              <a:t>веб-сайт Національної бібліотеки України для дітей; </a:t>
            </a:r>
            <a:r>
              <a:rPr lang="uk-UA" sz="2400" dirty="0" smtClean="0"/>
              <a:t/>
            </a:r>
            <a:br>
              <a:rPr lang="uk-UA" sz="2400" dirty="0" smtClean="0"/>
            </a:br>
            <a:r>
              <a:rPr lang="en-US" sz="2400" dirty="0">
                <a:hlinkClick r:id="rId4"/>
              </a:rPr>
              <a:t>http://www.nbuv.gov.ua</a:t>
            </a:r>
            <a:r>
              <a:rPr lang="en-US" sz="2400" dirty="0"/>
              <a:t> – </a:t>
            </a:r>
            <a:r>
              <a:rPr lang="uk-UA" sz="2400" dirty="0"/>
              <a:t>веб-сайт Національної бібліотеки України імені В.І. Вернадського (м. Київ); </a:t>
            </a:r>
            <a:r>
              <a:rPr lang="uk-UA" sz="2400" dirty="0" smtClean="0"/>
              <a:t/>
            </a:r>
            <a:br>
              <a:rPr lang="uk-UA" sz="2400" dirty="0" smtClean="0"/>
            </a:br>
            <a:r>
              <a:rPr lang="en-US" sz="2400" dirty="0">
                <a:hlinkClick r:id="rId5"/>
              </a:rPr>
              <a:t>http://www.bukvoid.com.ua</a:t>
            </a:r>
            <a:r>
              <a:rPr lang="en-US" sz="2400" dirty="0"/>
              <a:t> – </a:t>
            </a:r>
            <a:r>
              <a:rPr lang="uk-UA" sz="2400" dirty="0"/>
              <a:t>веб-сайт “Буквоїд”; </a:t>
            </a:r>
            <a:r>
              <a:rPr lang="uk-UA" sz="2400" dirty="0" smtClean="0"/>
              <a:t/>
            </a:r>
            <a:br>
              <a:rPr lang="uk-UA" sz="2400" dirty="0" smtClean="0"/>
            </a:br>
            <a:r>
              <a:rPr lang="en-US" sz="2400" dirty="0">
                <a:hlinkClick r:id="rId6"/>
              </a:rPr>
              <a:t>http://www.nplu.org</a:t>
            </a:r>
            <a:r>
              <a:rPr lang="en-US" sz="2400" dirty="0"/>
              <a:t> – </a:t>
            </a:r>
            <a:r>
              <a:rPr lang="uk-UA" sz="2400" dirty="0"/>
              <a:t>веб-сайт Національної парламентської бібліотеки України (м. Київ); </a:t>
            </a:r>
            <a:r>
              <a:rPr lang="uk-UA" sz="2400" dirty="0" smtClean="0"/>
              <a:t/>
            </a:r>
            <a:br>
              <a:rPr lang="uk-UA" sz="2400" dirty="0" smtClean="0"/>
            </a:br>
            <a:r>
              <a:rPr lang="en-US" sz="2400" dirty="0">
                <a:hlinkClick r:id="rId7"/>
              </a:rPr>
              <a:t>http://www.ukrbook.net</a:t>
            </a:r>
            <a:r>
              <a:rPr lang="en-US" sz="2400" dirty="0"/>
              <a:t> – </a:t>
            </a:r>
            <a:r>
              <a:rPr lang="uk-UA" sz="2400" dirty="0"/>
              <a:t>веб-сайт Книжкової палати України імені Івана Федорова (м. Київ); </a:t>
            </a:r>
            <a:r>
              <a:rPr lang="uk-UA" sz="2400" dirty="0" smtClean="0"/>
              <a:t/>
            </a:r>
            <a:br>
              <a:rPr lang="uk-UA" sz="2400" dirty="0" smtClean="0"/>
            </a:br>
            <a:r>
              <a:rPr lang="en-US" sz="2400" dirty="0">
                <a:hlinkClick r:id="rId8"/>
              </a:rPr>
              <a:t>http://library.zntu.edu.ua/res-libr-el.html</a:t>
            </a:r>
            <a:r>
              <a:rPr lang="en-US" sz="2400" dirty="0"/>
              <a:t> – </a:t>
            </a:r>
            <a:r>
              <a:rPr lang="uk-UA" sz="2400" dirty="0"/>
              <a:t>веб-сайт “Бібліотеки в мережі </a:t>
            </a:r>
            <a:r>
              <a:rPr lang="en-US" sz="2400" dirty="0"/>
              <a:t>Internet”; 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>
                <a:hlinkClick r:id="rId9"/>
              </a:rPr>
              <a:t>http://lyapota.boom.ru/lib.htm</a:t>
            </a:r>
            <a:r>
              <a:rPr lang="en-US" sz="2400" dirty="0"/>
              <a:t> – </a:t>
            </a:r>
            <a:r>
              <a:rPr lang="uk-UA" sz="2400" dirty="0"/>
              <a:t>колекція посилань на кращі електронні бібліотеки; </a:t>
            </a:r>
            <a:r>
              <a:rPr lang="uk-UA" sz="2400" dirty="0" smtClean="0"/>
              <a:t/>
            </a:r>
            <a:br>
              <a:rPr lang="uk-UA" sz="2400" dirty="0" smtClean="0"/>
            </a:br>
            <a:r>
              <a:rPr lang="en-US" sz="2400" dirty="0">
                <a:hlinkClick r:id="rId10"/>
              </a:rPr>
              <a:t>http://book.uraic.ru/ssylki/biblioteki</a:t>
            </a:r>
            <a:r>
              <a:rPr lang="en-US" sz="2400" dirty="0"/>
              <a:t> – </a:t>
            </a:r>
            <a:r>
              <a:rPr lang="uk-UA" sz="2400" dirty="0"/>
              <a:t>інформаційно-довідковий портал “</a:t>
            </a:r>
            <a:r>
              <a:rPr lang="en-US" sz="2400" dirty="0"/>
              <a:t>Library.ru”; 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>
                <a:hlinkClick r:id="rId11"/>
              </a:rPr>
              <a:t>http://www.loc.gov</a:t>
            </a:r>
            <a:r>
              <a:rPr lang="en-US" sz="2400" dirty="0"/>
              <a:t> – </a:t>
            </a:r>
            <a:r>
              <a:rPr lang="uk-UA" sz="2400" dirty="0"/>
              <a:t>веб-сайт Бібліотеки Конгресу США; </a:t>
            </a:r>
            <a:r>
              <a:rPr lang="uk-UA" sz="2400" dirty="0" smtClean="0"/>
              <a:t/>
            </a:r>
            <a:br>
              <a:rPr lang="uk-UA" sz="2400" dirty="0" smtClean="0"/>
            </a:br>
            <a:r>
              <a:rPr lang="en-US" sz="2400" dirty="0">
                <a:hlinkClick r:id="rId12"/>
              </a:rPr>
              <a:t>www.bnf.fr</a:t>
            </a:r>
            <a:r>
              <a:rPr lang="en-US" sz="2400" dirty="0"/>
              <a:t> – </a:t>
            </a:r>
            <a:r>
              <a:rPr lang="en-US" sz="2400" dirty="0" err="1"/>
              <a:t>Bibliotheque</a:t>
            </a:r>
            <a:r>
              <a:rPr lang="en-US" sz="2400" dirty="0"/>
              <a:t> </a:t>
            </a:r>
            <a:r>
              <a:rPr lang="en-US" sz="2400" dirty="0" err="1"/>
              <a:t>Nationale</a:t>
            </a:r>
            <a:r>
              <a:rPr lang="en-US" sz="2400" dirty="0"/>
              <a:t> </a:t>
            </a:r>
            <a:r>
              <a:rPr lang="uk-UA" sz="2400" dirty="0" err="1"/>
              <a:t>или</a:t>
            </a:r>
            <a:r>
              <a:rPr lang="uk-UA" sz="2400" dirty="0"/>
              <a:t> </a:t>
            </a:r>
            <a:r>
              <a:rPr lang="en-US" sz="2400" dirty="0"/>
              <a:t>BNF) — </a:t>
            </a:r>
            <a:r>
              <a:rPr lang="uk-UA" sz="2400" dirty="0"/>
              <a:t>веб-сайт Національної бібліотеки Франції; </a:t>
            </a:r>
            <a:r>
              <a:rPr lang="uk-UA" sz="2400" dirty="0" smtClean="0"/>
              <a:t/>
            </a:r>
            <a:br>
              <a:rPr lang="uk-UA" sz="2400" dirty="0" smtClean="0"/>
            </a:br>
            <a:r>
              <a:rPr lang="en-US" sz="2400" dirty="0">
                <a:hlinkClick r:id="rId13"/>
              </a:rPr>
              <a:t>www.bl.uk</a:t>
            </a:r>
            <a:r>
              <a:rPr lang="en-US" sz="2400" dirty="0"/>
              <a:t> – </a:t>
            </a:r>
            <a:r>
              <a:rPr lang="uk-UA" sz="2400" dirty="0"/>
              <a:t>веб-сайт Британської бібліотеки.</a:t>
            </a:r>
          </a:p>
        </p:txBody>
      </p:sp>
    </p:spTree>
    <p:extLst>
      <p:ext uri="{BB962C8B-B14F-4D97-AF65-F5344CB8AC3E}">
        <p14:creationId xmlns:p14="http://schemas.microsoft.com/office/powerpoint/2010/main" val="1754592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013791"/>
          </a:xfrm>
        </p:spPr>
        <p:txBody>
          <a:bodyPr>
            <a:normAutofit/>
          </a:bodyPr>
          <a:lstStyle/>
          <a:p>
            <a:pPr algn="ctr"/>
            <a:r>
              <a:rPr lang="ru-RU" cap="all" dirty="0"/>
              <a:t>ІНТЕРНЕТ-САЙТИ МУЗЕЇВ ТА КАРТИННИХ ГАЛЕРЕЙ </a:t>
            </a:r>
            <a:r>
              <a:rPr lang="ru-RU" cap="all" dirty="0" smtClean="0"/>
              <a:t>УКРАЇНИ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0" y="1013790"/>
            <a:ext cx="12192000" cy="5844209"/>
          </a:xfrm>
        </p:spPr>
        <p:txBody>
          <a:bodyPr>
            <a:normAutofit/>
          </a:bodyPr>
          <a:lstStyle/>
          <a:p>
            <a:r>
              <a:rPr lang="en-US" sz="2000" dirty="0">
                <a:hlinkClick r:id="rId2"/>
              </a:rPr>
              <a:t>http://prostir.museum</a:t>
            </a:r>
            <a:r>
              <a:rPr lang="en-US" sz="2000" dirty="0"/>
              <a:t> – </a:t>
            </a:r>
            <a:r>
              <a:rPr lang="uk-UA" sz="2000" dirty="0"/>
              <a:t>портал “</a:t>
            </a:r>
            <a:r>
              <a:rPr lang="uk-UA" sz="2000" dirty="0" err="1"/>
              <a:t>Музеи</a:t>
            </a:r>
            <a:r>
              <a:rPr lang="uk-UA" sz="2000" dirty="0"/>
              <a:t> </a:t>
            </a:r>
            <a:r>
              <a:rPr lang="uk-UA" sz="2000" dirty="0" err="1"/>
              <a:t>Украины</a:t>
            </a:r>
            <a:r>
              <a:rPr lang="uk-UA" sz="2000" dirty="0"/>
              <a:t>”; </a:t>
            </a:r>
            <a:r>
              <a:rPr lang="uk-UA" sz="2000" dirty="0" smtClean="0"/>
              <a:t/>
            </a:r>
            <a:br>
              <a:rPr lang="uk-UA" sz="2000" dirty="0" smtClean="0"/>
            </a:br>
            <a:r>
              <a:rPr lang="en-US" sz="2000" dirty="0">
                <a:hlinkClick r:id="rId3"/>
              </a:rPr>
              <a:t>http://www.prostir.museum/sites/ua</a:t>
            </a:r>
            <a:r>
              <a:rPr lang="en-US" sz="2000" dirty="0"/>
              <a:t> – </a:t>
            </a:r>
            <a:r>
              <a:rPr lang="uk-UA" sz="2000" dirty="0"/>
              <a:t>веб-сайт “Музейний простір України”; </a:t>
            </a:r>
            <a:r>
              <a:rPr lang="uk-UA" sz="2000" dirty="0" smtClean="0"/>
              <a:t/>
            </a:r>
            <a:br>
              <a:rPr lang="uk-UA" sz="2000" dirty="0" smtClean="0"/>
            </a:br>
            <a:r>
              <a:rPr lang="en-US" sz="2000" dirty="0">
                <a:hlinkClick r:id="rId4"/>
              </a:rPr>
              <a:t>http://namu.kiev.ua</a:t>
            </a:r>
            <a:r>
              <a:rPr lang="en-US" sz="2000" dirty="0"/>
              <a:t> – </a:t>
            </a:r>
            <a:r>
              <a:rPr lang="uk-UA" sz="2000" dirty="0"/>
              <a:t>веб-сайт Національного художнього музею України; </a:t>
            </a:r>
            <a:r>
              <a:rPr lang="uk-UA" sz="2000" dirty="0" smtClean="0"/>
              <a:t/>
            </a:r>
            <a:br>
              <a:rPr lang="uk-UA" sz="2000" dirty="0" smtClean="0"/>
            </a:br>
            <a:r>
              <a:rPr lang="en-US" sz="2000" dirty="0">
                <a:hlinkClick r:id="rId5"/>
              </a:rPr>
              <a:t>http://www.warmuseum.kiev.ua</a:t>
            </a:r>
            <a:r>
              <a:rPr lang="en-US" sz="2000" dirty="0"/>
              <a:t> – </a:t>
            </a:r>
            <a:r>
              <a:rPr lang="uk-UA" sz="2000" dirty="0"/>
              <a:t>веб-сайт Національного музею історії Великої Вітчизняної війни 1941 – 1945 років; </a:t>
            </a:r>
            <a:r>
              <a:rPr lang="uk-UA" sz="2000" dirty="0" smtClean="0"/>
              <a:t/>
            </a:r>
            <a:br>
              <a:rPr lang="uk-UA" sz="2000" dirty="0" smtClean="0"/>
            </a:br>
            <a:r>
              <a:rPr lang="en-US" sz="2000" dirty="0">
                <a:hlinkClick r:id="rId6"/>
              </a:rPr>
              <a:t>http://hutsul.museum</a:t>
            </a:r>
            <a:r>
              <a:rPr lang="en-US" sz="2000" dirty="0"/>
              <a:t> – </a:t>
            </a:r>
            <a:r>
              <a:rPr lang="uk-UA" sz="2000" dirty="0"/>
              <a:t>веб-сайт Національного музею народного мистецтва Гуцульщини та Покуття; </a:t>
            </a:r>
            <a:r>
              <a:rPr lang="uk-UA" sz="2000" dirty="0" smtClean="0"/>
              <a:t/>
            </a:r>
            <a:br>
              <a:rPr lang="uk-UA" sz="2000" dirty="0" smtClean="0"/>
            </a:br>
            <a:r>
              <a:rPr lang="en-US" sz="2000" dirty="0">
                <a:hlinkClick r:id="rId7"/>
              </a:rPr>
              <a:t>http://museum.odessa.net/fineartsmuseum</a:t>
            </a:r>
            <a:r>
              <a:rPr lang="en-US" sz="2000" dirty="0"/>
              <a:t> – </a:t>
            </a:r>
            <a:r>
              <a:rPr lang="uk-UA" sz="2000" dirty="0"/>
              <a:t>веб-</a:t>
            </a:r>
            <a:r>
              <a:rPr lang="uk-UA" sz="2000" dirty="0" err="1"/>
              <a:t>сай</a:t>
            </a:r>
            <a:r>
              <a:rPr lang="uk-UA" sz="2000" dirty="0"/>
              <a:t> Одеського художнього музею; </a:t>
            </a:r>
            <a:r>
              <a:rPr lang="uk-UA" sz="2000" dirty="0" smtClean="0"/>
              <a:t/>
            </a:r>
            <a:br>
              <a:rPr lang="uk-UA" sz="2000" dirty="0" smtClean="0"/>
            </a:br>
            <a:r>
              <a:rPr lang="en-US" sz="2000" dirty="0">
                <a:hlinkClick r:id="rId8"/>
              </a:rPr>
              <a:t>http://www.archaeology.odessa.ua</a:t>
            </a:r>
            <a:r>
              <a:rPr lang="en-US" sz="2000" dirty="0"/>
              <a:t> – </a:t>
            </a:r>
            <a:r>
              <a:rPr lang="uk-UA" sz="2000" dirty="0"/>
              <a:t>веб-сайт Одеського державного археологічного музею; </a:t>
            </a:r>
            <a:r>
              <a:rPr lang="uk-UA" sz="2000" dirty="0" smtClean="0"/>
              <a:t/>
            </a:r>
            <a:br>
              <a:rPr lang="uk-UA" sz="2000" dirty="0" smtClean="0"/>
            </a:br>
            <a:r>
              <a:rPr lang="en-US" sz="2000" dirty="0">
                <a:hlinkClick r:id="rId9"/>
              </a:rPr>
              <a:t>http://www.oweamuseum.odessa.ua</a:t>
            </a:r>
            <a:r>
              <a:rPr lang="en-US" sz="2000" dirty="0"/>
              <a:t> – </a:t>
            </a:r>
            <a:r>
              <a:rPr lang="uk-UA" sz="2000" dirty="0"/>
              <a:t>веб-сайт Одеського музею західного і східного мистецтва; </a:t>
            </a:r>
            <a:r>
              <a:rPr lang="uk-UA" sz="2000" dirty="0" smtClean="0"/>
              <a:t/>
            </a:r>
            <a:br>
              <a:rPr lang="uk-UA" sz="2000" dirty="0" smtClean="0"/>
            </a:br>
            <a:r>
              <a:rPr lang="en-US" sz="2000" dirty="0">
                <a:hlinkClick r:id="rId10"/>
              </a:rPr>
              <a:t>http://muzey.vn.ua</a:t>
            </a:r>
            <a:r>
              <a:rPr lang="en-US" sz="2000" dirty="0"/>
              <a:t> – </a:t>
            </a:r>
            <a:r>
              <a:rPr lang="uk-UA" sz="2000" dirty="0"/>
              <a:t>веб-сайт Вінницького обласного краєзнавчого музею; </a:t>
            </a:r>
            <a:r>
              <a:rPr lang="uk-UA" sz="2000" dirty="0" smtClean="0"/>
              <a:t/>
            </a:r>
            <a:br>
              <a:rPr lang="uk-UA" sz="2000" dirty="0" smtClean="0"/>
            </a:br>
            <a:r>
              <a:rPr lang="en-US" sz="2000" dirty="0">
                <a:hlinkClick r:id="rId11"/>
              </a:rPr>
              <a:t>http://www.museum.lviv.ua</a:t>
            </a:r>
            <a:r>
              <a:rPr lang="en-US" sz="2000" dirty="0"/>
              <a:t> – </a:t>
            </a:r>
            <a:r>
              <a:rPr lang="uk-UA" sz="2000" dirty="0"/>
              <a:t>веб-сайт Львівського музею історії релігії; </a:t>
            </a:r>
            <a:r>
              <a:rPr lang="uk-UA" sz="2000" dirty="0" smtClean="0"/>
              <a:t/>
            </a:r>
            <a:br>
              <a:rPr lang="uk-UA" sz="2000" dirty="0" smtClean="0"/>
            </a:br>
            <a:r>
              <a:rPr lang="en-US" sz="2000" dirty="0">
                <a:hlinkClick r:id="rId12"/>
              </a:rPr>
              <a:t>http://lvivgallery.org</a:t>
            </a:r>
            <a:r>
              <a:rPr lang="en-US" sz="2000" dirty="0"/>
              <a:t> – </a:t>
            </a:r>
            <a:r>
              <a:rPr lang="uk-UA" sz="2000" dirty="0"/>
              <a:t>веб-сайт Львівської національної галереї мистецтв; </a:t>
            </a:r>
            <a:r>
              <a:rPr lang="uk-UA" sz="2000" dirty="0" smtClean="0"/>
              <a:t/>
            </a:r>
            <a:br>
              <a:rPr lang="uk-UA" sz="2000" dirty="0" smtClean="0"/>
            </a:br>
            <a:r>
              <a:rPr lang="en-US" sz="2000" dirty="0">
                <a:hlinkClick r:id="rId13"/>
              </a:rPr>
              <a:t>http://honchar.org.ua</a:t>
            </a:r>
            <a:r>
              <a:rPr lang="en-US" sz="2000" dirty="0"/>
              <a:t> – </a:t>
            </a:r>
            <a:r>
              <a:rPr lang="uk-UA" sz="2000" dirty="0"/>
              <a:t>веб-сайт Музею </a:t>
            </a:r>
            <a:r>
              <a:rPr lang="en-US" sz="2000" dirty="0"/>
              <a:t>I.</a:t>
            </a:r>
            <a:r>
              <a:rPr lang="uk-UA" sz="2000" dirty="0"/>
              <a:t>М. Гончара; </a:t>
            </a:r>
            <a:r>
              <a:rPr lang="uk-UA" sz="2000" dirty="0" smtClean="0"/>
              <a:t/>
            </a:r>
            <a:br>
              <a:rPr lang="uk-UA" sz="2000" dirty="0" smtClean="0"/>
            </a:br>
            <a:r>
              <a:rPr lang="en-US" sz="2000" dirty="0">
                <a:hlinkClick r:id="rId14"/>
              </a:rPr>
              <a:t>http://www.chersonesos.org</a:t>
            </a:r>
            <a:r>
              <a:rPr lang="en-US" sz="2000" dirty="0"/>
              <a:t> – </a:t>
            </a:r>
            <a:r>
              <a:rPr lang="uk-UA" sz="2000" dirty="0"/>
              <a:t>веб-сайт Національного заповідника “Херсонес Таврійський”; </a:t>
            </a:r>
            <a:r>
              <a:rPr lang="uk-UA" sz="2000" dirty="0" smtClean="0"/>
              <a:t/>
            </a:r>
            <a:br>
              <a:rPr lang="uk-UA" sz="2000" dirty="0" smtClean="0"/>
            </a:br>
            <a:r>
              <a:rPr lang="en-US" sz="2000" dirty="0">
                <a:hlinkClick r:id="rId15"/>
              </a:rPr>
              <a:t>http://www.tmf-museum.kiev.ua</a:t>
            </a:r>
            <a:r>
              <a:rPr lang="en-US" sz="2000" dirty="0"/>
              <a:t> – </a:t>
            </a:r>
            <a:r>
              <a:rPr lang="uk-UA" sz="2000" dirty="0"/>
              <a:t>веб-сайт Державного музею театрального, музичного і кіномистецтва України</a:t>
            </a:r>
            <a:r>
              <a:rPr lang="uk-UA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74994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874643"/>
          </a:xfrm>
        </p:spPr>
        <p:txBody>
          <a:bodyPr>
            <a:normAutofit/>
          </a:bodyPr>
          <a:lstStyle/>
          <a:p>
            <a:r>
              <a:rPr lang="ru-RU" cap="all" dirty="0"/>
              <a:t>ІНТЕРНЕТ-САЙТИ СВІТОВИХ МУЗЕЇВ ТА КАРТИННИХ </a:t>
            </a:r>
            <a:r>
              <a:rPr lang="ru-RU" cap="all" dirty="0" smtClean="0"/>
              <a:t>ГАЛЕРЕЙ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0" y="874642"/>
            <a:ext cx="12192000" cy="5983357"/>
          </a:xfrm>
        </p:spPr>
        <p:txBody>
          <a:bodyPr>
            <a:normAutofit/>
          </a:bodyPr>
          <a:lstStyle/>
          <a:p>
            <a:r>
              <a:rPr lang="en-US" sz="2400" dirty="0">
                <a:hlinkClick r:id="rId2"/>
              </a:rPr>
              <a:t>http://poklonnayagora.ru</a:t>
            </a:r>
            <a:r>
              <a:rPr lang="en-US" sz="2400" dirty="0"/>
              <a:t> – </a:t>
            </a:r>
            <a:r>
              <a:rPr lang="uk-UA" sz="2400" dirty="0"/>
              <a:t>веб-сайт Центрального музею Великої Вітчизняної війни 1941—1945 рр. (Російська Федерація); </a:t>
            </a:r>
            <a:r>
              <a:rPr lang="uk-UA" sz="2400" dirty="0" smtClean="0"/>
              <a:t/>
            </a:r>
            <a:br>
              <a:rPr lang="uk-UA" sz="2400" dirty="0" smtClean="0"/>
            </a:br>
            <a:r>
              <a:rPr lang="en-US" sz="2400" dirty="0">
                <a:hlinkClick r:id="rId3"/>
              </a:rPr>
              <a:t>http://www.muar.ru</a:t>
            </a:r>
            <a:r>
              <a:rPr lang="en-US" sz="2400" dirty="0"/>
              <a:t> – </a:t>
            </a:r>
            <a:r>
              <a:rPr lang="uk-UA" sz="2400" dirty="0"/>
              <a:t>веб-сайт Державного музею архітектури ім. А.В. </a:t>
            </a:r>
            <a:r>
              <a:rPr lang="uk-UA" sz="2400" dirty="0" err="1"/>
              <a:t>Щусєва</a:t>
            </a:r>
            <a:r>
              <a:rPr lang="uk-UA" sz="2400" dirty="0"/>
              <a:t> (Російська Федерація); </a:t>
            </a:r>
            <a:r>
              <a:rPr lang="uk-UA" sz="2400" dirty="0" smtClean="0"/>
              <a:t/>
            </a:r>
            <a:br>
              <a:rPr lang="uk-UA" sz="2400" dirty="0" smtClean="0"/>
            </a:br>
            <a:r>
              <a:rPr lang="en-US" sz="2400" dirty="0">
                <a:hlinkClick r:id="rId4"/>
              </a:rPr>
              <a:t>http://www.spbmuseum.ru</a:t>
            </a:r>
            <a:r>
              <a:rPr lang="en-US" sz="2400" dirty="0"/>
              <a:t> – </a:t>
            </a:r>
            <a:r>
              <a:rPr lang="uk-UA" sz="2400" dirty="0"/>
              <a:t>веб-сайт Держаного музею історії Санкт-Петербурга (Російська Федерація); </a:t>
            </a:r>
            <a:r>
              <a:rPr lang="uk-UA" sz="2400" dirty="0" smtClean="0"/>
              <a:t/>
            </a:r>
            <a:br>
              <a:rPr lang="uk-UA" sz="2400" dirty="0" smtClean="0"/>
            </a:br>
            <a:r>
              <a:rPr lang="en-US" sz="2400" dirty="0">
                <a:hlinkClick r:id="rId5"/>
              </a:rPr>
              <a:t>http://www.vmdpni.ru</a:t>
            </a:r>
            <a:r>
              <a:rPr lang="en-US" sz="2400" dirty="0"/>
              <a:t> – </a:t>
            </a:r>
            <a:r>
              <a:rPr lang="uk-UA" sz="2400" dirty="0"/>
              <a:t>веб-сайт Всеросійського музею декоративно-прикладного і народного мистецтва (Російська Федерація); </a:t>
            </a:r>
            <a:r>
              <a:rPr lang="uk-UA" sz="2400" dirty="0" smtClean="0"/>
              <a:t/>
            </a:r>
            <a:br>
              <a:rPr lang="uk-UA" sz="2400" dirty="0" smtClean="0"/>
            </a:br>
            <a:r>
              <a:rPr lang="en-US" sz="2400" dirty="0">
                <a:hlinkClick r:id="rId6"/>
              </a:rPr>
              <a:t>http://www.mmoma.ru</a:t>
            </a:r>
            <a:r>
              <a:rPr lang="en-US" sz="2400" dirty="0"/>
              <a:t> – </a:t>
            </a:r>
            <a:r>
              <a:rPr lang="uk-UA" sz="2400" dirty="0"/>
              <a:t>веб-сайт Московського музею сучасного мистецтва (Російська Федерація); </a:t>
            </a:r>
            <a:r>
              <a:rPr lang="uk-UA" sz="2400" dirty="0" smtClean="0"/>
              <a:t/>
            </a:r>
            <a:br>
              <a:rPr lang="uk-UA" sz="2400" dirty="0" smtClean="0"/>
            </a:br>
            <a:r>
              <a:rPr lang="en-US" sz="2400" dirty="0">
                <a:hlinkClick r:id="rId7"/>
              </a:rPr>
              <a:t>http://www.polotskmuzey.vitebsk.by</a:t>
            </a:r>
            <a:r>
              <a:rPr lang="en-US" sz="2400" dirty="0"/>
              <a:t> – </a:t>
            </a:r>
            <a:r>
              <a:rPr lang="uk-UA" sz="2400" dirty="0"/>
              <a:t>веб-сайт Національного Полоцького історико-культурного музею-заповідника (Республіка Білорусь); </a:t>
            </a:r>
            <a:r>
              <a:rPr lang="uk-UA" sz="2400" dirty="0" smtClean="0"/>
              <a:t/>
            </a:r>
            <a:br>
              <a:rPr lang="uk-UA" sz="2400" dirty="0" smtClean="0"/>
            </a:br>
            <a:r>
              <a:rPr lang="en-US" sz="2400" dirty="0">
                <a:hlinkClick r:id="rId8"/>
              </a:rPr>
              <a:t>http://www.palacegomel.by</a:t>
            </a:r>
            <a:r>
              <a:rPr lang="en-US" sz="2400" dirty="0"/>
              <a:t> – </a:t>
            </a:r>
            <a:r>
              <a:rPr lang="uk-UA" sz="2400" dirty="0"/>
              <a:t>веб-сайт Гомельського </a:t>
            </a:r>
            <a:r>
              <a:rPr lang="uk-UA" sz="2400" dirty="0" err="1"/>
              <a:t>палацово</a:t>
            </a:r>
            <a:r>
              <a:rPr lang="uk-UA" sz="2400" dirty="0"/>
              <a:t>-паркового ансамблю (Республіка Білорусь).</a:t>
            </a:r>
          </a:p>
        </p:txBody>
      </p:sp>
    </p:spTree>
    <p:extLst>
      <p:ext uri="{BB962C8B-B14F-4D97-AF65-F5344CB8AC3E}">
        <p14:creationId xmlns:p14="http://schemas.microsoft.com/office/powerpoint/2010/main" val="3112611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TM10001115[[fn=Посилка]]</Template>
  <TotalTime>43</TotalTime>
  <Words>179</Words>
  <Application>Microsoft Office PowerPoint</Application>
  <PresentationFormat>Широкий екран</PresentationFormat>
  <Paragraphs>24</Paragraphs>
  <Slides>8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8</vt:i4>
      </vt:variant>
    </vt:vector>
  </HeadingPairs>
  <TitlesOfParts>
    <vt:vector size="12" baseType="lpstr">
      <vt:lpstr>Arial</vt:lpstr>
      <vt:lpstr>Corbel</vt:lpstr>
      <vt:lpstr>Gill Sans MT</vt:lpstr>
      <vt:lpstr>Parcel</vt:lpstr>
      <vt:lpstr>БЕЗПЕКА ДІТЕЙ В ІНТЕРНЕТІ</vt:lpstr>
      <vt:lpstr>ЯК ЗАБЕЗПЕЧИТИ БЕЗПЕКУ ДІТЕЙ В МЕРЕЖІ ІНТЕРНЕТ</vt:lpstr>
      <vt:lpstr>Презентація PowerPoint</vt:lpstr>
      <vt:lpstr>ПЕРЕЛІК ОНЛАЙН-РЕСУРСІВ, РЕКОМЕНДОВАНИХ ДЛЯ ДІТЕЙ СПЕЦІАЛІЗОВАНІ ІНТЕРНЕТ-САЙТИ ДИТЯЧОЇ ЛІТЕРАТУРИ</vt:lpstr>
      <vt:lpstr>ОСВІТНЬО-ІНФОРМАЦІЙНІ РЕСУРСИ</vt:lpstr>
      <vt:lpstr>ІНТЕРНЕТ-САЙТИ БІБЛІОТЕК ТА ЕЛЕКТРОННИХ БІБЛІОТЕК</vt:lpstr>
      <vt:lpstr>ІНТЕРНЕТ-САЙТИ МУЗЕЇВ ТА КАРТИННИХ ГАЛЕРЕЙ УКРАЇНИ</vt:lpstr>
      <vt:lpstr>ІНТЕРНЕТ-САЙТИ СВІТОВИХ МУЗЕЇВ ТА КАРТИННИХ ГАЛЕРЕЙ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БЕЗПЕКА ДІТЕЙ В ІНТЕРНЕТІ </dc:title>
  <dc:creator>Користувач Windows</dc:creator>
  <cp:lastModifiedBy>TPCuserX00</cp:lastModifiedBy>
  <cp:revision>7</cp:revision>
  <dcterms:created xsi:type="dcterms:W3CDTF">2018-11-20T04:33:02Z</dcterms:created>
  <dcterms:modified xsi:type="dcterms:W3CDTF">2018-11-23T11:15:33Z</dcterms:modified>
</cp:coreProperties>
</file>