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5" r:id="rId4"/>
    <p:sldId id="296" r:id="rId5"/>
    <p:sldId id="295" r:id="rId6"/>
    <p:sldId id="288" r:id="rId7"/>
    <p:sldId id="259" r:id="rId8"/>
    <p:sldId id="269" r:id="rId9"/>
    <p:sldId id="286" r:id="rId10"/>
    <p:sldId id="289" r:id="rId11"/>
    <p:sldId id="290" r:id="rId12"/>
    <p:sldId id="291" r:id="rId13"/>
    <p:sldId id="260" r:id="rId14"/>
    <p:sldId id="292" r:id="rId15"/>
    <p:sldId id="273" r:id="rId16"/>
    <p:sldId id="271" r:id="rId17"/>
    <p:sldId id="294" r:id="rId18"/>
    <p:sldId id="277" r:id="rId19"/>
    <p:sldId id="278" r:id="rId20"/>
    <p:sldId id="279" r:id="rId21"/>
    <p:sldId id="280" r:id="rId22"/>
    <p:sldId id="281" r:id="rId23"/>
    <p:sldId id="282" r:id="rId24"/>
    <p:sldId id="298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0797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870614869882E-2"/>
          <c:y val="0.30082582587470746"/>
          <c:w val="0.81662587702602618"/>
          <c:h val="0.661933880541722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28425722223271177"/>
        </c:manualLayout>
      </c:layout>
      <c:overlay val="0"/>
      <c:txPr>
        <a:bodyPr/>
        <a:lstStyle/>
        <a:p>
          <a:pPr>
            <a:defRPr lang="uk-UA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13673498801863E-2"/>
          <c:y val="0.10906027071093338"/>
          <c:w val="0.90128632650119811"/>
          <c:h val="0.890939729289067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13673498801863E-2"/>
          <c:y val="0.10906027071093338"/>
          <c:w val="0.90128632650119811"/>
          <c:h val="0.890939729289067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/>
            </a:pPr>
            <a:r>
              <a:rPr lang="uk-UA" sz="2400" dirty="0" smtClean="0"/>
              <a:t>Сертифікати</a:t>
            </a:r>
            <a:endParaRPr lang="ru-RU" sz="24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910039370078741"/>
                  <c:y val="4.403986220472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4E-4E1F-A076-E3A38FCD23D5}"/>
                </c:ext>
              </c:extLst>
            </c:dLbl>
            <c:dLbl>
              <c:idx val="2"/>
              <c:layout>
                <c:manualLayout>
                  <c:x val="0.16300131233595799"/>
                  <c:y val="-7.205290354330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4E-4E1F-A076-E3A38FCD2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Добрий</c:v>
                </c:pt>
                <c:pt idx="1">
                  <c:v>Вімінний</c:v>
                </c:pt>
                <c:pt idx="2">
                  <c:v>Учасника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11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E-4E1F-A076-E3A38FCD2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uk-UA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Конкурс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lang="uk-UA" sz="2400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"Малюк "2кл</c:v>
                </c:pt>
                <c:pt idx="1">
                  <c:v>"Малюк" 3-4кл.</c:v>
                </c:pt>
                <c:pt idx="2">
                  <c:v>"Школярик 5,6кл.</c:v>
                </c:pt>
                <c:pt idx="3">
                  <c:v>"Кадет"7,8кл.</c:v>
                </c:pt>
                <c:pt idx="4">
                  <c:v>"Юніор"9,10кл.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37.1</c:v>
                </c:pt>
                <c:pt idx="1">
                  <c:v>50.1</c:v>
                </c:pt>
                <c:pt idx="2">
                  <c:v>49</c:v>
                </c:pt>
                <c:pt idx="3">
                  <c:v>44.3</c:v>
                </c:pt>
                <c:pt idx="4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1-4404-9386-8687A0AECE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2.7777777777777821E-2"/>
                  <c:y val="-4.7183664643775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1-4404-9386-8687A0AEC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lang="uk-UA" sz="32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"Малюк "2кл</c:v>
                </c:pt>
                <c:pt idx="1">
                  <c:v>"Малюк" 3-4кл.</c:v>
                </c:pt>
                <c:pt idx="2">
                  <c:v>"Школярик 5,6кл.</c:v>
                </c:pt>
                <c:pt idx="3">
                  <c:v>"Кадет"7,8кл.</c:v>
                </c:pt>
                <c:pt idx="4">
                  <c:v>"Юніор"9,10кл.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38.300000000000004</c:v>
                </c:pt>
                <c:pt idx="1">
                  <c:v>53.2</c:v>
                </c:pt>
                <c:pt idx="2">
                  <c:v>41.8</c:v>
                </c:pt>
                <c:pt idx="3">
                  <c:v>47</c:v>
                </c:pt>
                <c:pt idx="4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01-4404-9386-8687A0AEC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720192"/>
        <c:axId val="107025152"/>
        <c:axId val="0"/>
      </c:bar3DChart>
      <c:catAx>
        <c:axId val="9972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107025152"/>
        <c:crosses val="autoZero"/>
        <c:auto val="1"/>
        <c:lblAlgn val="ctr"/>
        <c:lblOffset val="100"/>
        <c:noMultiLvlLbl val="0"/>
      </c:catAx>
      <c:valAx>
        <c:axId val="10702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99720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uk-UA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DF6F-9887-4E4E-81EE-F2793777DFD9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DBB1-B3A1-455C-81BA-847B410A5E7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5DBB1-B3A1-455C-81BA-847B410A5E7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5DBB1-B3A1-455C-81BA-847B410A5E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3A18-9B63-4E46-B2B6-8C5747BEBCE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A450-44AB-4296-A2DB-C02DC447D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96" y="0"/>
            <a:ext cx="7672366" cy="5072097"/>
          </a:xfrm>
        </p:spPr>
        <p:txBody>
          <a:bodyPr>
            <a:noAutofit/>
          </a:bodyPr>
          <a:lstStyle/>
          <a:p>
            <a:r>
              <a:rPr lang="uk-UA" sz="6600" b="1" i="1" dirty="0" smtClean="0"/>
              <a:t>Методична комісія вчителів </a:t>
            </a:r>
            <a:r>
              <a:rPr lang="uk-UA" sz="6600" b="1" i="1" dirty="0" smtClean="0">
                <a:solidFill>
                  <a:srgbClr val="C00000"/>
                </a:solidFill>
              </a:rPr>
              <a:t>математики,</a:t>
            </a:r>
            <a:r>
              <a:rPr lang="uk-UA" sz="6600" b="1" i="1" dirty="0" smtClean="0">
                <a:solidFill>
                  <a:srgbClr val="0070C0"/>
                </a:solidFill>
              </a:rPr>
              <a:t> </a:t>
            </a:r>
            <a:r>
              <a:rPr lang="uk-UA" sz="6600" b="1" i="1" dirty="0" smtClean="0">
                <a:solidFill>
                  <a:srgbClr val="00B050"/>
                </a:solidFill>
              </a:rPr>
              <a:t>фізики, </a:t>
            </a:r>
            <a:r>
              <a:rPr lang="uk-UA" sz="6600" b="1" i="1" dirty="0" smtClean="0">
                <a:solidFill>
                  <a:srgbClr val="7030A0"/>
                </a:solidFill>
              </a:rPr>
              <a:t>інформатики 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86388"/>
            <a:ext cx="6343672" cy="1066792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1"/>
                </a:solidFill>
              </a:rPr>
              <a:t>2018-2019 н. р.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Майстер-клас на тему</a:t>
            </a:r>
            <a:br>
              <a:rPr lang="uk-UA" sz="3600" b="1" dirty="0" smtClean="0"/>
            </a:br>
            <a:r>
              <a:rPr lang="uk-UA" sz="3600" b="1" dirty="0" smtClean="0"/>
              <a:t> </a:t>
            </a:r>
            <a:r>
              <a:rPr lang="uk-UA" sz="3200" b="1" i="1" dirty="0" smtClean="0">
                <a:solidFill>
                  <a:srgbClr val="C00000"/>
                </a:solidFill>
              </a:rPr>
              <a:t>«Практичні роботи на уроках інформатики».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E:\Заходи\59768134_2066816640282739_142384086904314265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E:\Заходи\60222037_2013627582266989_614644556894096588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Поважні слухачі</a:t>
            </a:r>
            <a:endParaRPr lang="ru-RU" dirty="0"/>
          </a:p>
        </p:txBody>
      </p:sp>
      <p:pic>
        <p:nvPicPr>
          <p:cNvPr id="7170" name="Picture 2" descr="E:\Заходи\59656316_420799905378181_459692160878588723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Тижні </a:t>
            </a:r>
            <a:r>
              <a:rPr lang="uk-UA" b="1" dirty="0" smtClean="0"/>
              <a:t>математики, фізики та інформатики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Відкриті інтегровані</a:t>
            </a:r>
            <a:r>
              <a:rPr lang="uk-UA" b="1" dirty="0" smtClean="0"/>
              <a:t> </a:t>
            </a:r>
            <a:r>
              <a:rPr lang="uk-UA" dirty="0" smtClean="0"/>
              <a:t>уроки із застосуванням сучасних технологій.</a:t>
            </a:r>
          </a:p>
          <a:p>
            <a:r>
              <a:rPr lang="uk-UA" dirty="0" smtClean="0"/>
              <a:t>Інтелектуальні ігри, вікторини типу </a:t>
            </a:r>
            <a:r>
              <a:rPr lang="uk-UA" dirty="0" err="1" smtClean="0"/>
              <a:t>“Брейн-ринг”</a:t>
            </a:r>
            <a:r>
              <a:rPr lang="uk-UA" dirty="0" smtClean="0"/>
              <a:t>, </a:t>
            </a:r>
            <a:r>
              <a:rPr lang="uk-UA" dirty="0" err="1" smtClean="0"/>
              <a:t>“Що</a:t>
            </a:r>
            <a:r>
              <a:rPr lang="uk-UA" dirty="0" smtClean="0"/>
              <a:t>? Де?  Коли?”, “КВК”.</a:t>
            </a:r>
          </a:p>
          <a:p>
            <a:r>
              <a:rPr lang="uk-UA" dirty="0" smtClean="0"/>
              <a:t>Наукові семінари</a:t>
            </a:r>
          </a:p>
          <a:p>
            <a:r>
              <a:rPr lang="uk-UA" dirty="0" smtClean="0"/>
              <a:t>Огляд  наукових проектів</a:t>
            </a:r>
          </a:p>
          <a:p>
            <a:r>
              <a:rPr lang="uk-UA" dirty="0" smtClean="0"/>
              <a:t>Тематичні стінгазети</a:t>
            </a:r>
          </a:p>
          <a:p>
            <a:r>
              <a:rPr lang="uk-UA" dirty="0" smtClean="0"/>
              <a:t>Перегляд  науково-популярних фільмів про найновіші відкриття в науці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Інтелектуальна гра</a:t>
            </a:r>
            <a:r>
              <a:rPr lang="uk-UA" sz="2800" dirty="0" smtClean="0"/>
              <a:t> </a:t>
            </a:r>
            <a:r>
              <a:rPr lang="uk-UA" sz="2800" b="1" i="1" dirty="0" smtClean="0">
                <a:solidFill>
                  <a:srgbClr val="C00000"/>
                </a:solidFill>
              </a:rPr>
              <a:t>«Цікава математика та інформатика» </a:t>
            </a:r>
            <a:r>
              <a:rPr lang="uk-UA" sz="2800" b="1" dirty="0" smtClean="0"/>
              <a:t>у 7-А класі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400" b="1" dirty="0" smtClean="0"/>
              <a:t>Підготували захід вчителі </a:t>
            </a:r>
            <a:r>
              <a:rPr lang="uk-UA" sz="2400" b="1" dirty="0" err="1" smtClean="0"/>
              <a:t>Матола</a:t>
            </a:r>
            <a:r>
              <a:rPr lang="uk-UA" sz="2400" b="1" dirty="0" smtClean="0"/>
              <a:t> І.В. та </a:t>
            </a:r>
            <a:r>
              <a:rPr lang="uk-UA" sz="2400" b="1" dirty="0" err="1" smtClean="0"/>
              <a:t>Фельцан</a:t>
            </a:r>
            <a:r>
              <a:rPr lang="uk-UA" sz="2400" b="1" dirty="0" smtClean="0"/>
              <a:t> О.М.</a:t>
            </a:r>
            <a:endParaRPr lang="ru-RU" sz="9600" b="1" dirty="0"/>
          </a:p>
        </p:txBody>
      </p:sp>
      <p:pic>
        <p:nvPicPr>
          <p:cNvPr id="8194" name="Picture 2" descr="E:\Заходи\59777037_391192718395988_230210835046622822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038600" cy="3000396"/>
          </a:xfrm>
          <a:prstGeom prst="rect">
            <a:avLst/>
          </a:prstGeom>
          <a:noFill/>
        </p:spPr>
      </p:pic>
      <p:pic>
        <p:nvPicPr>
          <p:cNvPr id="8195" name="Picture 3" descr="E:\Заходи\59904142_2598752123528221_434108657751503667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003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280" cy="1143008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>Науковий семінар</a:t>
            </a:r>
            <a:r>
              <a:rPr lang="uk-UA" sz="2700" dirty="0" smtClean="0"/>
              <a:t> </a:t>
            </a:r>
            <a:r>
              <a:rPr lang="uk-UA" sz="2700" b="1" i="1" dirty="0" err="1" smtClean="0">
                <a:solidFill>
                  <a:srgbClr val="C00000"/>
                </a:solidFill>
              </a:rPr>
              <a:t>“Матиматики</a:t>
            </a:r>
            <a:r>
              <a:rPr lang="uk-UA" sz="2700" b="1" i="1" dirty="0" smtClean="0">
                <a:solidFill>
                  <a:srgbClr val="C00000"/>
                </a:solidFill>
              </a:rPr>
              <a:t> в </a:t>
            </a:r>
            <a:r>
              <a:rPr lang="uk-UA" sz="2700" b="1" i="1" dirty="0" err="1" smtClean="0">
                <a:solidFill>
                  <a:srgbClr val="C00000"/>
                </a:solidFill>
              </a:rPr>
              <a:t>мистецтві”</a:t>
            </a:r>
            <a:r>
              <a:rPr lang="uk-UA" sz="2700" b="1" i="1" dirty="0" smtClean="0">
                <a:solidFill>
                  <a:srgbClr val="C00000"/>
                </a:solidFill>
              </a:rPr>
              <a:t> </a:t>
            </a:r>
            <a:r>
              <a:rPr lang="uk-UA" sz="2700" b="1" dirty="0" smtClean="0"/>
              <a:t>в 10-А класі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400" b="1" dirty="0" smtClean="0"/>
              <a:t>Підготувала Добра Т.В.</a:t>
            </a:r>
            <a:endParaRPr lang="ru-RU" sz="2400" b="1" dirty="0"/>
          </a:p>
        </p:txBody>
      </p:sp>
      <p:pic>
        <p:nvPicPr>
          <p:cNvPr id="9218" name="Picture 2" descr="E:\Добра Т.В\59998923_328673787794806_5063864186849722368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E:\Добра Т.В\59851465_485254635548411_7185396873648144384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Огляд наукових проектів з фізики у 8-х класах</a:t>
            </a:r>
            <a:endParaRPr lang="ru-RU" sz="2800" b="1" dirty="0"/>
          </a:p>
        </p:txBody>
      </p:sp>
      <p:pic>
        <p:nvPicPr>
          <p:cNvPr id="10242" name="Picture 2" descr="E:\Добра Т.В\59534651_396075371239247_805737977424012902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038600" cy="3028950"/>
          </a:xfrm>
          <a:prstGeom prst="rect">
            <a:avLst/>
          </a:prstGeom>
          <a:noFill/>
        </p:spPr>
      </p:pic>
      <p:pic>
        <p:nvPicPr>
          <p:cNvPr id="10244" name="Picture 4" descr="E:\Добра Т.В\60213406_2490761220948547_33591483823869132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6600" b="1" u="sng" dirty="0" smtClean="0"/>
              <a:t>Олімпіади</a:t>
            </a:r>
            <a:endParaRPr lang="ru-RU" sz="6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3600" b="1" u="sng" dirty="0" smtClean="0"/>
              <a:t>Математика </a:t>
            </a:r>
            <a:r>
              <a:rPr lang="uk-UA" b="1" dirty="0" smtClean="0"/>
              <a:t>–</a:t>
            </a:r>
            <a:r>
              <a:rPr lang="uk-UA" b="1" dirty="0" smtClean="0">
                <a:solidFill>
                  <a:srgbClr val="FF0000"/>
                </a:solidFill>
              </a:rPr>
              <a:t> 5</a:t>
            </a:r>
            <a:r>
              <a:rPr lang="uk-UA" b="1" dirty="0" smtClean="0"/>
              <a:t> місць</a:t>
            </a:r>
          </a:p>
          <a:p>
            <a:r>
              <a:rPr lang="uk-UA" sz="3600" b="1" u="sng" dirty="0" smtClean="0"/>
              <a:t>Фізика </a:t>
            </a:r>
            <a:r>
              <a:rPr lang="uk-UA" b="1" dirty="0" smtClean="0"/>
              <a:t>– </a:t>
            </a:r>
            <a:r>
              <a:rPr lang="uk-UA" b="1" dirty="0" smtClean="0">
                <a:solidFill>
                  <a:srgbClr val="FF0000"/>
                </a:solidFill>
              </a:rPr>
              <a:t>3</a:t>
            </a:r>
            <a:r>
              <a:rPr lang="uk-UA" b="1" dirty="0" smtClean="0"/>
              <a:t> місця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sz="3600" b="1" u="sng" dirty="0" smtClean="0"/>
              <a:t>Астрономія</a:t>
            </a:r>
            <a:r>
              <a:rPr lang="uk-UA" b="1" dirty="0" smtClean="0"/>
              <a:t> – </a:t>
            </a:r>
            <a:r>
              <a:rPr lang="uk-UA" b="1" dirty="0" smtClean="0">
                <a:solidFill>
                  <a:srgbClr val="FF0000"/>
                </a:solidFill>
              </a:rPr>
              <a:t>1 </a:t>
            </a:r>
            <a:r>
              <a:rPr lang="uk-UA" b="1" dirty="0" smtClean="0"/>
              <a:t>місце</a:t>
            </a:r>
          </a:p>
          <a:p>
            <a:r>
              <a:rPr lang="uk-UA" sz="3600" b="1" u="sng" dirty="0" smtClean="0"/>
              <a:t>Інформатика</a:t>
            </a:r>
            <a:r>
              <a:rPr lang="uk-UA" sz="3600" b="1" dirty="0" smtClean="0"/>
              <a:t> – </a:t>
            </a:r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r>
              <a:rPr lang="uk-UA" sz="3600" b="1" dirty="0" smtClean="0"/>
              <a:t> місця</a:t>
            </a:r>
          </a:p>
          <a:p>
            <a:r>
              <a:rPr lang="uk-UA" sz="3600" b="1" u="sng" dirty="0" smtClean="0"/>
              <a:t>Інформаційні технології </a:t>
            </a:r>
            <a:r>
              <a:rPr lang="uk-UA" b="1" dirty="0" smtClean="0"/>
              <a:t>– </a:t>
            </a:r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 місць</a:t>
            </a:r>
            <a:endParaRPr lang="ru-RU" b="1" dirty="0"/>
          </a:p>
        </p:txBody>
      </p:sp>
      <p:sp>
        <p:nvSpPr>
          <p:cNvPr id="8" name="Пятно 2 7"/>
          <p:cNvSpPr/>
          <p:nvPr/>
        </p:nvSpPr>
        <p:spPr>
          <a:xfrm rot="343069">
            <a:off x="5528084" y="2002220"/>
            <a:ext cx="3057895" cy="3003680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15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Загальна кількість призових місць  47, а вчителі </a:t>
            </a:r>
            <a:r>
              <a:rPr lang="uk-UA" sz="3200" b="1" dirty="0" err="1" smtClean="0"/>
              <a:t>МК</a:t>
            </a:r>
            <a:r>
              <a:rPr lang="uk-UA" sz="3200" b="1" dirty="0" smtClean="0"/>
              <a:t> підготували </a:t>
            </a:r>
            <a:r>
              <a:rPr lang="uk-UA" sz="3200" b="1" dirty="0" smtClean="0">
                <a:solidFill>
                  <a:srgbClr val="C00000"/>
                </a:solidFill>
              </a:rPr>
              <a:t>15 призерів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beregovoschool1.klasna.com/uploads/editor/4589/386907/sitepage_117/images/20190502_142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Всеукраїнський конкурс – </a:t>
            </a:r>
            <a:r>
              <a:rPr lang="uk-UA" sz="3200" b="1" dirty="0" err="1" smtClean="0"/>
              <a:t>“Кенгуру”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2800" b="1" dirty="0" smtClean="0"/>
              <a:t>Куратор </a:t>
            </a:r>
            <a:r>
              <a:rPr lang="uk-UA" sz="2800" b="1" dirty="0" err="1" smtClean="0"/>
              <a:t>Маргітич</a:t>
            </a:r>
            <a:r>
              <a:rPr lang="uk-UA" sz="2800" b="1" dirty="0" smtClean="0"/>
              <a:t> О.М.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5072074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2857488" y="2500306"/>
            <a:ext cx="4000528" cy="3714776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171</a:t>
            </a:r>
            <a:endParaRPr lang="ru-RU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892583" cy="504056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Досягнення учасників</a:t>
            </a:r>
            <a:br>
              <a:rPr lang="uk-UA" sz="5400" b="1" dirty="0" smtClean="0"/>
            </a:b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04351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b="1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   </a:t>
            </a:r>
            <a:endParaRPr lang="uk-UA" b="1" dirty="0" smtClean="0"/>
          </a:p>
          <a:p>
            <a:pPr>
              <a:buNone/>
            </a:pPr>
            <a:r>
              <a:rPr lang="uk-UA" b="1" dirty="0" smtClean="0"/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uk-UA" b="1" dirty="0" smtClean="0"/>
              <a:t>        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55576" y="857232"/>
          <a:ext cx="698477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4282" y="3429000"/>
          <a:ext cx="392909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857752" y="2714620"/>
          <a:ext cx="385765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00034" y="1285860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Вчителі: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u="sng" dirty="0" smtClean="0"/>
              <a:t>Математики</a:t>
            </a:r>
            <a:r>
              <a:rPr lang="uk-UA" u="sng" dirty="0" smtClean="0"/>
              <a:t> </a:t>
            </a:r>
            <a:r>
              <a:rPr lang="uk-UA" i="1" dirty="0" smtClean="0"/>
              <a:t>– Лисюк Л. В., Маргітич О. М., </a:t>
            </a:r>
            <a:r>
              <a:rPr lang="uk-UA" i="1" dirty="0" err="1" smtClean="0"/>
              <a:t>Фельцан</a:t>
            </a:r>
            <a:r>
              <a:rPr lang="uk-UA" i="1" dirty="0" smtClean="0"/>
              <a:t> О. М., Добра Т. В.,</a:t>
            </a:r>
            <a:r>
              <a:rPr lang="uk-UA" i="1" dirty="0" err="1" smtClean="0"/>
              <a:t>Чепара</a:t>
            </a:r>
            <a:r>
              <a:rPr lang="uk-UA" i="1" dirty="0" smtClean="0"/>
              <a:t> Г. І.</a:t>
            </a:r>
          </a:p>
          <a:p>
            <a:r>
              <a:rPr lang="uk-UA" b="1" u="sng" dirty="0" smtClean="0"/>
              <a:t>Фізики </a:t>
            </a:r>
            <a:r>
              <a:rPr lang="uk-UA" dirty="0" smtClean="0"/>
              <a:t>-</a:t>
            </a:r>
            <a:r>
              <a:rPr lang="uk-UA" i="1" dirty="0" smtClean="0"/>
              <a:t> Білий М. І., </a:t>
            </a:r>
            <a:r>
              <a:rPr lang="uk-UA" i="1" dirty="0" err="1" smtClean="0"/>
              <a:t>Курах</a:t>
            </a:r>
            <a:r>
              <a:rPr lang="uk-UA" i="1" dirty="0" smtClean="0"/>
              <a:t> Є. М.</a:t>
            </a:r>
          </a:p>
          <a:p>
            <a:r>
              <a:rPr lang="uk-UA" b="1" u="sng" dirty="0" smtClean="0"/>
              <a:t>Інформатики</a:t>
            </a:r>
            <a:r>
              <a:rPr lang="uk-UA" dirty="0" smtClean="0"/>
              <a:t> </a:t>
            </a:r>
            <a:r>
              <a:rPr lang="uk-UA" i="1" dirty="0" smtClean="0"/>
              <a:t>– </a:t>
            </a:r>
            <a:r>
              <a:rPr lang="uk-UA" i="1" dirty="0" err="1" smtClean="0"/>
              <a:t>Матола</a:t>
            </a:r>
            <a:r>
              <a:rPr lang="uk-UA" i="1" dirty="0" smtClean="0"/>
              <a:t> І. В.</a:t>
            </a:r>
          </a:p>
          <a:p>
            <a:pPr algn="ctr">
              <a:buNone/>
            </a:pPr>
            <a:r>
              <a:rPr lang="uk-UA" b="1" i="1" u="sng" dirty="0" smtClean="0">
                <a:solidFill>
                  <a:srgbClr val="FF0000"/>
                </a:solidFill>
              </a:rPr>
              <a:t>У складі комісії:</a:t>
            </a:r>
          </a:p>
          <a:p>
            <a:pPr algn="ctr">
              <a:buNone/>
            </a:pPr>
            <a:r>
              <a:rPr lang="uk-UA" b="1" i="1" dirty="0" smtClean="0"/>
              <a:t>6 вчителів вищої категорії, які </a:t>
            </a:r>
          </a:p>
          <a:p>
            <a:pPr algn="ctr">
              <a:buNone/>
            </a:pPr>
            <a:r>
              <a:rPr lang="uk-UA" b="1" i="1" dirty="0" smtClean="0"/>
              <a:t> мають звання </a:t>
            </a:r>
            <a:r>
              <a:rPr lang="uk-UA" b="1" i="1" dirty="0" smtClean="0">
                <a:solidFill>
                  <a:srgbClr val="C00000"/>
                </a:solidFill>
              </a:rPr>
              <a:t>“ Старший вчитель ”.</a:t>
            </a:r>
          </a:p>
          <a:p>
            <a:pPr algn="ctr">
              <a:buNone/>
            </a:pPr>
            <a:r>
              <a:rPr lang="uk-UA" b="1" i="1" dirty="0" smtClean="0"/>
              <a:t>2 вчителів – </a:t>
            </a:r>
            <a:r>
              <a:rPr lang="uk-UA" b="1" i="1" dirty="0" smtClean="0">
                <a:solidFill>
                  <a:srgbClr val="7030A0"/>
                </a:solidFill>
              </a:rPr>
              <a:t>“ спеціаліст ІІ категорії ”. </a:t>
            </a:r>
          </a:p>
          <a:p>
            <a:pPr algn="ctr">
              <a:buNone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Середній бал по конкурсу та школі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538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/>
              <a:t>Мала академія наук</a:t>
            </a:r>
            <a:endParaRPr lang="ru-RU" sz="6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sz="3900" b="1" dirty="0" smtClean="0">
              <a:solidFill>
                <a:srgbClr val="C00000"/>
              </a:solidFill>
            </a:endParaRPr>
          </a:p>
          <a:p>
            <a:r>
              <a:rPr lang="uk-UA" sz="4600" b="1" dirty="0" smtClean="0">
                <a:solidFill>
                  <a:srgbClr val="C00000"/>
                </a:solidFill>
              </a:rPr>
              <a:t>ІІ місце в обласному етапі</a:t>
            </a:r>
          </a:p>
          <a:p>
            <a:pPr>
              <a:buNone/>
            </a:pPr>
            <a:endParaRPr lang="uk-UA" sz="39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4000" b="1" i="1" dirty="0" smtClean="0"/>
              <a:t>Тема </a:t>
            </a:r>
            <a:r>
              <a:rPr lang="uk-UA" sz="4000" b="1" i="1" dirty="0" err="1" smtClean="0">
                <a:solidFill>
                  <a:srgbClr val="7030A0"/>
                </a:solidFill>
              </a:rPr>
              <a:t>“Розміри</a:t>
            </a:r>
            <a:r>
              <a:rPr lang="uk-UA" sz="4000" b="1" i="1" dirty="0" smtClean="0">
                <a:solidFill>
                  <a:srgbClr val="7030A0"/>
                </a:solidFill>
              </a:rPr>
              <a:t> та інтенсивність  </a:t>
            </a:r>
          </a:p>
          <a:p>
            <a:pPr>
              <a:buNone/>
            </a:pPr>
            <a:r>
              <a:rPr lang="uk-UA" sz="4000" b="1" i="1" dirty="0" smtClean="0">
                <a:solidFill>
                  <a:srgbClr val="7030A0"/>
                </a:solidFill>
              </a:rPr>
              <a:t>появи плям на </a:t>
            </a:r>
            <a:r>
              <a:rPr lang="uk-UA" sz="4000" b="1" i="1" dirty="0" err="1" smtClean="0">
                <a:solidFill>
                  <a:srgbClr val="7030A0"/>
                </a:solidFill>
              </a:rPr>
              <a:t>Сонці”</a:t>
            </a:r>
            <a:r>
              <a:rPr lang="uk-UA" sz="4000" b="1" i="1" dirty="0" smtClean="0">
                <a:solidFill>
                  <a:srgbClr val="7030A0"/>
                </a:solidFill>
              </a:rPr>
              <a:t>.  </a:t>
            </a:r>
          </a:p>
          <a:p>
            <a:endParaRPr lang="uk-UA" sz="2800" b="1" i="1" dirty="0" smtClean="0">
              <a:solidFill>
                <a:srgbClr val="7030A0"/>
              </a:solidFill>
            </a:endParaRPr>
          </a:p>
          <a:p>
            <a:endParaRPr lang="uk-UA" sz="2800" b="1" i="1" dirty="0" smtClean="0">
              <a:solidFill>
                <a:srgbClr val="7030A0"/>
              </a:solidFill>
            </a:endParaRPr>
          </a:p>
          <a:p>
            <a:endParaRPr lang="uk-UA" sz="2800" b="1" i="1" dirty="0" smtClean="0">
              <a:solidFill>
                <a:srgbClr val="7030A0"/>
              </a:solidFill>
            </a:endParaRPr>
          </a:p>
          <a:p>
            <a:endParaRPr lang="uk-UA" sz="2800" b="1" i="1" dirty="0" smtClean="0">
              <a:solidFill>
                <a:srgbClr val="7030A0"/>
              </a:solidFill>
            </a:endParaRPr>
          </a:p>
          <a:p>
            <a:endParaRPr lang="uk-UA" sz="28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uk-UA" sz="2800" b="1" i="1" dirty="0" smtClean="0">
              <a:solidFill>
                <a:srgbClr val="7030A0"/>
              </a:solidFill>
            </a:endParaRPr>
          </a:p>
          <a:p>
            <a:r>
              <a:rPr lang="uk-UA" sz="4000" b="1" dirty="0" smtClean="0">
                <a:solidFill>
                  <a:srgbClr val="C00000"/>
                </a:solidFill>
              </a:rPr>
              <a:t>Керівник – </a:t>
            </a:r>
            <a:r>
              <a:rPr lang="uk-UA" sz="4000" b="1" dirty="0" err="1" smtClean="0">
                <a:solidFill>
                  <a:srgbClr val="C00000"/>
                </a:solidFill>
              </a:rPr>
              <a:t>Курах</a:t>
            </a:r>
            <a:r>
              <a:rPr lang="uk-UA" sz="4000" b="1" dirty="0" smtClean="0">
                <a:solidFill>
                  <a:srgbClr val="C00000"/>
                </a:solidFill>
              </a:rPr>
              <a:t> Є.М.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571612"/>
            <a:ext cx="2704954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eyatur.com.ua/content/images/gallery/orig_130233690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07223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678768" cy="1944216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Гарного літнього відпочинку</a:t>
            </a:r>
            <a:r>
              <a:rPr lang="uk-UA" sz="6600" b="1" i="1" dirty="0" smtClean="0">
                <a:solidFill>
                  <a:schemeClr val="bg1"/>
                </a:solidFill>
              </a:rPr>
              <a:t>!</a:t>
            </a:r>
            <a:br>
              <a:rPr lang="uk-UA" sz="6600" b="1" i="1" dirty="0" smtClean="0">
                <a:solidFill>
                  <a:schemeClr val="bg1"/>
                </a:solidFill>
              </a:rPr>
            </a:br>
            <a:r>
              <a:rPr lang="uk-UA" sz="5400" b="1" i="1" dirty="0" smtClean="0">
                <a:solidFill>
                  <a:schemeClr val="bg1"/>
                </a:solidFill>
              </a:rPr>
              <a:t>На морях і океанах.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На гірських масивах Карпат, </a:t>
            </a:r>
            <a:r>
              <a:rPr lang="uk-UA" b="1" i="1" dirty="0" err="1" smtClean="0">
                <a:solidFill>
                  <a:schemeClr val="accent3">
                    <a:lumMod val="50000"/>
                  </a:schemeClr>
                </a:solidFill>
              </a:rPr>
              <a:t>Татр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, Альп і т. д.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http://www.ogo.ua/images/articles/1567/big/1340699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5824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41" y="188640"/>
            <a:ext cx="8229600" cy="1584176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І не оминайте наші незаслужено забуті </a:t>
            </a:r>
            <a:r>
              <a:rPr lang="uk-UA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«Бора-Бора», «</a:t>
            </a:r>
            <a:r>
              <a:rPr lang="uk-UA" sz="28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Нумінатор</a:t>
            </a:r>
            <a:r>
              <a:rPr lang="uk-UA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», «Закарпаття», «Косино»,   «Жайворонок», </a:t>
            </a:r>
            <a:r>
              <a:rPr lang="uk-UA" sz="28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Боржава</a:t>
            </a:r>
            <a:r>
              <a:rPr lang="uk-UA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, Тиса.</a:t>
            </a:r>
            <a:endParaRPr lang="ru-RU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´ÑÐ´Ð¾Ð²Ð¾ Ð¾Ð·ÐµÑ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16" y="2853005"/>
            <a:ext cx="4889847" cy="3815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´ÑÐ´Ð¾Ð²Ð¾ Ð¾Ð·ÐµÑÐ¾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949281" cy="371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41" y="188640"/>
            <a:ext cx="8229600" cy="1584176"/>
          </a:xfrm>
        </p:spPr>
        <p:txBody>
          <a:bodyPr>
            <a:normAutofit/>
          </a:bodyPr>
          <a:lstStyle/>
          <a:p>
            <a:r>
              <a:rPr lang="uk-UA" sz="4000" b="1" u="sng" dirty="0" smtClean="0"/>
              <a:t>Щоб з новими силами приступити  до роботи 1 вересня…</a:t>
            </a:r>
            <a:endParaRPr lang="ru-RU" sz="4000" b="1" u="sng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²ÑÐ¸ÑÐµÐ»Ñ ÑÑÐ¼Ð½Ð¸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53039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7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У складі комісії:</a:t>
            </a:r>
            <a:br>
              <a:rPr lang="uk-UA" b="1" i="1" u="sng" dirty="0" smtClean="0">
                <a:solidFill>
                  <a:srgbClr val="FF0000"/>
                </a:solidFill>
              </a:rPr>
            </a:br>
            <a:r>
              <a:rPr lang="uk-UA" sz="3100" b="1" i="1" dirty="0" smtClean="0"/>
              <a:t>2 вчителів </a:t>
            </a:r>
            <a:r>
              <a:rPr lang="uk-UA" sz="3100" b="1" i="1" dirty="0" err="1" smtClean="0"/>
              <a:t>–голови</a:t>
            </a:r>
            <a:r>
              <a:rPr lang="uk-UA" sz="3100" b="1" i="1" dirty="0" smtClean="0"/>
              <a:t> міських методичних об'єднань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96045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Білий М. І. </a:t>
            </a:r>
          </a:p>
          <a:p>
            <a:pPr algn="ctr"/>
            <a:r>
              <a:rPr lang="uk-UA" dirty="0" smtClean="0"/>
              <a:t> Голова метод. об’єднання вчителів фізики</a:t>
            </a:r>
            <a:endParaRPr lang="ru-RU" dirty="0" smtClean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8890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000" dirty="0" err="1" smtClean="0"/>
              <a:t>Матола</a:t>
            </a:r>
            <a:r>
              <a:rPr lang="uk-UA" sz="2000" dirty="0" smtClean="0"/>
              <a:t> І.В.</a:t>
            </a:r>
          </a:p>
          <a:p>
            <a:pPr algn="ctr"/>
            <a:r>
              <a:rPr lang="uk-UA" sz="2000" dirty="0" smtClean="0"/>
              <a:t>Голова метод. об’єднання вчителів інформатики</a:t>
            </a:r>
            <a:endParaRPr lang="ru-RU" sz="2000" dirty="0"/>
          </a:p>
        </p:txBody>
      </p:sp>
      <p:pic>
        <p:nvPicPr>
          <p:cNvPr id="1027" name="Picture 3" descr="F:\Documents\фото всіх вчителів 2017\Савчур І.В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3" y="2174874"/>
            <a:ext cx="2769818" cy="4325959"/>
          </a:xfrm>
          <a:prstGeom prst="rect">
            <a:avLst/>
          </a:prstGeom>
          <a:noFill/>
        </p:spPr>
      </p:pic>
      <p:pic>
        <p:nvPicPr>
          <p:cNvPr id="1028" name="Picture 4" descr="F:\Documents\фото всіх вчителів 2017\Білий М. І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41" y="2174874"/>
            <a:ext cx="2894493" cy="4325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dirty="0" smtClean="0"/>
              <a:t>Це  ми -</a:t>
            </a:r>
            <a:endParaRPr lang="ru-RU" sz="8800" dirty="0"/>
          </a:p>
        </p:txBody>
      </p:sp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556792"/>
            <a:ext cx="6840759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Міський семінар вчителів інформатики</a:t>
            </a:r>
            <a:br>
              <a:rPr lang="uk-UA" sz="2800" b="1" dirty="0" smtClean="0"/>
            </a:br>
            <a:r>
              <a:rPr lang="uk-UA" sz="2800" b="1" dirty="0" smtClean="0"/>
              <a:t>18 квітня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b="1" dirty="0" err="1" smtClean="0"/>
              <a:t>Брейн-ринг</a:t>
            </a: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chemeClr val="accent2"/>
                </a:solidFill>
              </a:rPr>
              <a:t> </a:t>
            </a:r>
            <a:r>
              <a:rPr lang="uk-UA" sz="2800" b="1" i="1" dirty="0" smtClean="0">
                <a:solidFill>
                  <a:schemeClr val="accent2"/>
                </a:solidFill>
              </a:rPr>
              <a:t>«У світі цікавої інформатики». </a:t>
            </a:r>
            <a:r>
              <a:rPr lang="uk-UA" sz="2800" b="1" dirty="0" smtClean="0"/>
              <a:t>Підготували вчителі </a:t>
            </a:r>
            <a:r>
              <a:rPr lang="uk-UA" sz="2800" b="1" dirty="0" err="1" smtClean="0"/>
              <a:t>Матола</a:t>
            </a:r>
            <a:r>
              <a:rPr lang="uk-UA" sz="2800" b="1" dirty="0" smtClean="0"/>
              <a:t> І.В., </a:t>
            </a:r>
            <a:r>
              <a:rPr lang="uk-UA" sz="2800" b="1" dirty="0" err="1" smtClean="0"/>
              <a:t>Курах</a:t>
            </a:r>
            <a:r>
              <a:rPr lang="uk-UA" sz="2800" b="1" dirty="0" smtClean="0"/>
              <a:t> Є.М.</a:t>
            </a:r>
            <a:endParaRPr lang="ru-RU" sz="2800" b="1" dirty="0"/>
          </a:p>
        </p:txBody>
      </p:sp>
      <p:pic>
        <p:nvPicPr>
          <p:cNvPr id="4099" name="Picture 3" descr="E:\Заходи\60302998_2717100885031180_387099690081976320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Фрагменти гри – 8-Б клас</a:t>
            </a:r>
            <a:endParaRPr lang="ru-RU" sz="4000" b="1" dirty="0"/>
          </a:p>
        </p:txBody>
      </p:sp>
      <p:pic>
        <p:nvPicPr>
          <p:cNvPr id="1028" name="Picture 4" descr="E:\Заходи\56164106_273978186706743_379728830846835097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9" name="Picture 5" descr="E:\Заходи\59619604_326227491383072_717454623148028723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Фрагменти гри – 8-А клас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E:\Заходи\59840911_353023521998516_813550873404768256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E:\Заходи\59526814_762450647482753_518731403240669184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Приймає участь і </a:t>
            </a:r>
            <a:r>
              <a:rPr lang="uk-UA" dirty="0" err="1" smtClean="0"/>
              <a:t>жюрі</a:t>
            </a:r>
            <a:endParaRPr lang="ru-RU" dirty="0"/>
          </a:p>
        </p:txBody>
      </p:sp>
      <p:pic>
        <p:nvPicPr>
          <p:cNvPr id="3074" name="Picture 2" descr="E:\Заходи\59618112_342144219993494_500233110522796441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4357718" cy="3529016"/>
          </a:xfrm>
          <a:prstGeom prst="rect">
            <a:avLst/>
          </a:prstGeom>
          <a:noFill/>
        </p:spPr>
      </p:pic>
      <p:pic>
        <p:nvPicPr>
          <p:cNvPr id="3075" name="Picture 3" descr="E:\Заходи\60146447_438532290256226_279951244720603136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28628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347</Words>
  <Application>Microsoft Office PowerPoint</Application>
  <PresentationFormat>Екран (4:3)</PresentationFormat>
  <Paragraphs>78</Paragraphs>
  <Slides>25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Методична комісія вчителів математики, фізики, інформатики </vt:lpstr>
      <vt:lpstr>Вчителі:</vt:lpstr>
      <vt:lpstr>У складі комісії: 2 вчителів –голови міських методичних об'єднань  </vt:lpstr>
      <vt:lpstr>Це  ми -</vt:lpstr>
      <vt:lpstr>Презентація PowerPoint</vt:lpstr>
      <vt:lpstr>Міський семінар вчителів інформатики 18 квітня  Брейн-ринг  «У світі цікавої інформатики». Підготували вчителі Матола І.В., Курах Є.М.</vt:lpstr>
      <vt:lpstr>Фрагменти гри – 8-Б клас</vt:lpstr>
      <vt:lpstr>Фрагменти гри – 8-А клас</vt:lpstr>
      <vt:lpstr>Приймає участь і жюрі</vt:lpstr>
      <vt:lpstr>Майстер-клас на тему  «Практичні роботи на уроках інформатики». </vt:lpstr>
      <vt:lpstr>Поважні слухачі</vt:lpstr>
      <vt:lpstr>Тижні математики, фізики та інформатики</vt:lpstr>
      <vt:lpstr>Інтелектуальна гра «Цікава математика та інформатика» у 7-А класі Підготували захід вчителі Матола І.В. та Фельцан О.М.</vt:lpstr>
      <vt:lpstr>Науковий семінар “Матиматики в мистецтві” в 10-А класі Підготувала Добра Т.В.</vt:lpstr>
      <vt:lpstr>Огляд наукових проектів з фізики у 8-х класах</vt:lpstr>
      <vt:lpstr>Олімпіади</vt:lpstr>
      <vt:lpstr>Загальна кількість призових місць  47, а вчителі МК підготували 15 призерів</vt:lpstr>
      <vt:lpstr>Всеукраїнський конкурс – “Кенгуру” Куратор Маргітич О.М.</vt:lpstr>
      <vt:lpstr>Досягнення учасників </vt:lpstr>
      <vt:lpstr>Середній бал по конкурсу та школі</vt:lpstr>
      <vt:lpstr>Мала академія наук</vt:lpstr>
      <vt:lpstr>Гарного літнього відпочинку! На морях і океанах.</vt:lpstr>
      <vt:lpstr>На гірських масивах Карпат, Татр, Альп і т. д.</vt:lpstr>
      <vt:lpstr>І не оминайте наші незаслужено забуті «Бора-Бора», «Нумінатор», «Закарпаття», «Косино»,   «Жайворонок», Боржава, Тиса.</vt:lpstr>
      <vt:lpstr>Щоб з новими силами приступити  до роботи 1 вересня…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Методична комісія вчителів математики, фізики, інформатики</dc:title>
  <dc:creator>Aser</dc:creator>
  <cp:lastModifiedBy>Користувач Windows</cp:lastModifiedBy>
  <cp:revision>146</cp:revision>
  <dcterms:created xsi:type="dcterms:W3CDTF">2013-06-03T14:24:30Z</dcterms:created>
  <dcterms:modified xsi:type="dcterms:W3CDTF">2019-06-11T06:47:48Z</dcterms:modified>
</cp:coreProperties>
</file>