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76" r:id="rId9"/>
    <p:sldId id="275" r:id="rId10"/>
    <p:sldId id="277" r:id="rId11"/>
    <p:sldId id="262" r:id="rId12"/>
    <p:sldId id="263" r:id="rId13"/>
    <p:sldId id="266" r:id="rId14"/>
    <p:sldId id="265" r:id="rId15"/>
    <p:sldId id="270" r:id="rId16"/>
    <p:sldId id="279" r:id="rId17"/>
    <p:sldId id="271" r:id="rId18"/>
    <p:sldId id="272" r:id="rId19"/>
    <p:sldId id="264" r:id="rId20"/>
    <p:sldId id="267" r:id="rId21"/>
    <p:sldId id="269" r:id="rId22"/>
    <p:sldId id="278" r:id="rId23"/>
    <p:sldId id="273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8FBB13-FBFC-4525-B1BF-B6699372C434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D787F39-195D-4665-8F3F-146C07B7B0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97288" y="1628800"/>
            <a:ext cx="8446712" cy="23237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</a:br>
            <a:r>
              <a:rPr lang="uk-UA" sz="4200" b="1" dirty="0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  <a:t>методична робота</a:t>
            </a:r>
            <a:br>
              <a:rPr lang="uk-UA" sz="4200" b="1" dirty="0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</a:br>
            <a:r>
              <a:rPr lang="uk-UA" b="1" i="1" dirty="0" smtClean="0">
                <a:solidFill>
                  <a:srgbClr val="002060"/>
                </a:solidFill>
                <a:latin typeface="Book Antiqua" pitchFamily="18" charset="0"/>
                <a:cs typeface="Arial" pitchFamily="34" charset="0"/>
              </a:rPr>
              <a:t/>
            </a:r>
            <a:br>
              <a:rPr lang="uk-UA" b="1" i="1" dirty="0" smtClean="0">
                <a:solidFill>
                  <a:srgbClr val="002060"/>
                </a:solidFill>
                <a:latin typeface="Book Antiqua" pitchFamily="18" charset="0"/>
                <a:cs typeface="Arial" pitchFamily="34" charset="0"/>
              </a:rPr>
            </a:br>
            <a:r>
              <a:rPr lang="uk-UA" b="1" i="1" dirty="0" smtClean="0">
                <a:latin typeface="Book Antiqua" pitchFamily="18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  <a:cs typeface="Arial" pitchFamily="34" charset="0"/>
              </a:rPr>
              <a:t>2019-2020 </a:t>
            </a:r>
            <a:r>
              <a:rPr lang="uk-UA" sz="1600" b="1" dirty="0" err="1" smtClean="0">
                <a:solidFill>
                  <a:srgbClr val="002060"/>
                </a:solidFill>
                <a:latin typeface="Book Antiqua" pitchFamily="18" charset="0"/>
                <a:cs typeface="Arial" pitchFamily="34" charset="0"/>
              </a:rPr>
              <a:t>н.р</a:t>
            </a:r>
            <a:r>
              <a:rPr lang="uk-UA" sz="1600" b="1" dirty="0" smtClean="0">
                <a:solidFill>
                  <a:srgbClr val="002060"/>
                </a:solidFill>
                <a:latin typeface="Book Antiqua" pitchFamily="18" charset="0"/>
                <a:cs typeface="Arial" pitchFamily="34" charset="0"/>
              </a:rPr>
              <a:t>.</a:t>
            </a:r>
            <a:endParaRPr lang="uk-UA" sz="1600" b="1" dirty="0">
              <a:solidFill>
                <a:srgbClr val="00206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07707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b="1" dirty="0" smtClean="0">
                <a:solidFill>
                  <a:srgbClr val="000000"/>
                </a:solidFill>
                <a:latin typeface="Book Antiqua" pitchFamily="18" charset="0"/>
              </a:rPr>
              <a:t>Якщо ви володієте знанням,</a:t>
            </a:r>
          </a:p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b="1" dirty="0" smtClean="0">
                <a:solidFill>
                  <a:srgbClr val="000000"/>
                </a:solidFill>
                <a:latin typeface="Book Antiqua" pitchFamily="18" charset="0"/>
              </a:rPr>
              <a:t>дайте іншим запалити від них світильники</a:t>
            </a:r>
          </a:p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400" b="1" dirty="0" smtClean="0">
                <a:solidFill>
                  <a:srgbClr val="000000"/>
                </a:solidFill>
                <a:latin typeface="Book Antiqua" pitchFamily="18" charset="0"/>
              </a:rPr>
              <a:t>Т. </a:t>
            </a:r>
            <a:r>
              <a:rPr lang="uk-UA" sz="2400" b="1" dirty="0" err="1" smtClean="0">
                <a:solidFill>
                  <a:srgbClr val="000000"/>
                </a:solidFill>
                <a:latin typeface="Book Antiqua" pitchFamily="18" charset="0"/>
              </a:rPr>
              <a:t>Фулер</a:t>
            </a:r>
            <a:endParaRPr lang="uk-UA" sz="2400" b="1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Головн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2352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esktop\1.jpg"/>
          <p:cNvPicPr/>
          <p:nvPr/>
        </p:nvPicPr>
        <p:blipFill>
          <a:blip r:embed="rId2" cstate="print"/>
          <a:srcRect l="13230" b="4241"/>
          <a:stretch>
            <a:fillRect/>
          </a:stretch>
        </p:blipFill>
        <p:spPr bwMode="auto">
          <a:xfrm>
            <a:off x="1403648" y="3284984"/>
            <a:ext cx="34563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esktop\3.jpg"/>
          <p:cNvPicPr/>
          <p:nvPr/>
        </p:nvPicPr>
        <p:blipFill>
          <a:blip r:embed="rId3" cstate="print"/>
          <a:srcRect l="21531" b="6697"/>
          <a:stretch>
            <a:fillRect/>
          </a:stretch>
        </p:blipFill>
        <p:spPr bwMode="auto">
          <a:xfrm>
            <a:off x="5796136" y="3212976"/>
            <a:ext cx="31491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264696" cy="79208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Book Antiqua" pitchFamily="18" charset="0"/>
              </a:rPr>
              <a:t>Майстер-класи з математики </a:t>
            </a:r>
            <a:br>
              <a:rPr lang="uk-UA" sz="2400" b="1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Book Antiqua" pitchFamily="18" charset="0"/>
              </a:rPr>
              <a:t>та інформатики</a:t>
            </a:r>
            <a:endParaRPr lang="uk-UA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5" name="Рисунок 4" descr="D:\Desktop\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80728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27584" y="616530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C00000"/>
                </a:solidFill>
                <a:latin typeface="Book Antiqua" pitchFamily="18" charset="0"/>
              </a:rPr>
              <a:t>Маргітич</a:t>
            </a:r>
            <a: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  <a:t> О.М.</a:t>
            </a:r>
            <a:endParaRPr lang="uk-UA" sz="2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6165304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  <a:t>Лисюк Л.В.</a:t>
            </a:r>
            <a:endParaRPr lang="uk-UA" sz="2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446712" cy="5235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Методичні дні</a:t>
            </a:r>
            <a:br>
              <a:rPr lang="uk-UA" b="1" dirty="0" smtClean="0"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C00000"/>
                </a:solidFill>
                <a:latin typeface="Book Antiqua" pitchFamily="18" charset="0"/>
              </a:rPr>
              <a:t>день української писемності</a:t>
            </a:r>
            <a:endParaRPr lang="uk-UA" sz="27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день писемності\день писемности\день писемності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3204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день писемності\день писемности\день писемності\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25863"/>
            <a:ext cx="417618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5085185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Експозиції, стіннівки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у фойє та коридорах школи </a:t>
            </a:r>
            <a:endParaRPr lang="uk-UA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G:\сайт\сайт 2019-20\день писемності\день писемности\день писемності\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945466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65024" cy="89378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Book Antiqua" pitchFamily="18" charset="0"/>
              </a:rPr>
              <a:t>Диктант </a:t>
            </a:r>
            <a:br>
              <a:rPr lang="uk-UA" sz="28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Book Antiqua" pitchFamily="18" charset="0"/>
              </a:rPr>
              <a:t>національної єдності</a:t>
            </a:r>
            <a:endParaRPr lang="uk-UA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день писемності\день писемности\день писемності\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089482" cy="303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день писемності\день писемности\день писемності\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05064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день писемності\день писемности\день писемності\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6016" y="4869160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8 листопада учні школи взяли участь у написанні диктанту національної єдності.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Щороку цей диктант пише і директор школи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Матолич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 О.В. </a:t>
            </a:r>
            <a:endParaRPr lang="uk-UA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092280" y="1772816"/>
            <a:ext cx="91440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найграмотніші учні</a:t>
            </a:r>
            <a:r>
              <a:rPr lang="uk-UA" b="1" dirty="0" smtClean="0">
                <a:latin typeface="Book Antiqua" pitchFamily="18" charset="0"/>
              </a:rPr>
              <a:t/>
            </a:r>
            <a:br>
              <a:rPr lang="uk-UA" b="1" dirty="0" smtClean="0">
                <a:latin typeface="Book Antiqua" pitchFamily="18" charset="0"/>
              </a:rPr>
            </a:br>
            <a:r>
              <a:rPr lang="uk-UA" b="1" dirty="0" smtClean="0">
                <a:latin typeface="Book Antiqua" pitchFamily="18" charset="0"/>
              </a:rPr>
              <a:t> </a:t>
            </a:r>
            <a:r>
              <a:rPr lang="uk-UA" sz="2900" b="1" dirty="0" smtClean="0">
                <a:latin typeface="Book Antiqua" pitchFamily="18" charset="0"/>
              </a:rPr>
              <a:t>За результатами Диктанту національної єдності</a:t>
            </a:r>
            <a:endParaRPr lang="uk-UA" sz="2900" b="1" dirty="0">
              <a:latin typeface="Book Antiqua" pitchFamily="18" charset="0"/>
            </a:endParaRPr>
          </a:p>
        </p:txBody>
      </p:sp>
      <p:pic>
        <p:nvPicPr>
          <p:cNvPr id="4" name="Рисунок 3" descr="G:\сайт\сайт 2019-20\день писемності\результати диктанту\Учні 3-4 класі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5212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день писемності\результати диктанту\Учні 8-11 класі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3204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184482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  <a:t>Учні І ступені</a:t>
            </a:r>
            <a:endParaRPr lang="uk-UA" sz="2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5013176"/>
            <a:ext cx="255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Учні 8-11-их класів</a:t>
            </a:r>
            <a:endParaRPr lang="uk-UA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805264"/>
            <a:ext cx="4054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Їх вчителі – </a:t>
            </a:r>
          </a:p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Барнич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С.І.,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Давід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С.І.,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Мезив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Н.О.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5733256"/>
            <a:ext cx="358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Грамоти </a:t>
            </a:r>
            <a:r>
              <a:rPr lang="uk-UA" b="1" smtClean="0">
                <a:solidFill>
                  <a:srgbClr val="C00000"/>
                </a:solidFill>
                <a:latin typeface="Book Antiqua" pitchFamily="18" charset="0"/>
              </a:rPr>
              <a:t>їх навчають вчителі 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Бенедик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О.Ю.,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Лозан С.Л. та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Чулей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Л.В.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88640"/>
            <a:ext cx="4320480" cy="764704"/>
          </a:xfrm>
        </p:spPr>
        <p:txBody>
          <a:bodyPr>
            <a:normAutofit/>
          </a:bodyPr>
          <a:lstStyle/>
          <a:p>
            <a:pPr algn="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День Подяки 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день подяки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день подяки\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764704"/>
            <a:ext cx="38354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день подяки\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068960"/>
            <a:ext cx="371707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день подяки\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869160"/>
            <a:ext cx="38409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айт\сайт 2019-20\день подяки\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924944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516216" y="1268760"/>
            <a:ext cx="24482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Вдячність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 запорука благословення та довголіття народу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380672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Учителі англійської мови: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Богуславська Н.В., Івасиків Т.В.,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Беца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Є.Ю.,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Гецко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Н.В. і Поличко Н.І., які  організували свято,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і директор школи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Матолич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О.В.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33670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Book Antiqua" pitchFamily="18" charset="0"/>
              </a:rPr>
              <a:t>Міжнародний День рідної мови</a:t>
            </a:r>
            <a:endParaRPr lang="uk-UA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1520" y="5903114"/>
            <a:ext cx="60841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21 лютого, до Дня рідної мови, у фойє та коридорах школи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завдяки учням, їх батькам та вчителям були створені тематичні експозиції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" name="Рисунок 3" descr="G:\сайт\сайт 2019-20\День мови\Новая папка\Новая папка\20200220_155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645024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День мови\Новая папка\Новая папка\20200221_0926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181475" cy="313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День мови\Новая папка\Новая папка\1582708904292-77576436-1c07-4083-9a23-dce06a4a3193_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2484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айт\сайт 2019-20\День мови\Новая папка\Новая папка\20200221_0927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284984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848600" cy="893784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Book Antiqua" pitchFamily="18" charset="0"/>
              </a:rPr>
              <a:t>valentinstag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Valentinstag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1602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Valentinstag\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4563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Valentinstag\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60648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Valentinstag\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420888"/>
            <a:ext cx="276013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айт\сайт 2019-20\Valentinstag\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196752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23928" y="4549676"/>
            <a:ext cx="522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Вчителі німецької мови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Степова В.П. 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та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Боднар Б.Т. 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організували для дітей свято до Дня св. Валентина. Учні брали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інтерв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’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ю, співали про кохання німецькою та угорською мовами; виготовляли атрибути та символи свята за допомоги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вч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. трудового навчання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Сливки Н.І.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;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складали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“валентинки”</a:t>
            </a:r>
            <a:endParaRPr lang="uk-UA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сайт\сайт 2019-20\Експозиція до Шевченка\8.jpg"/>
          <p:cNvPicPr/>
          <p:nvPr/>
        </p:nvPicPr>
        <p:blipFill>
          <a:blip r:embed="rId2" cstate="print"/>
          <a:srcRect l="8709" t="2663" r="4113" b="8959"/>
          <a:stretch>
            <a:fillRect/>
          </a:stretch>
        </p:blipFill>
        <p:spPr bwMode="auto">
          <a:xfrm>
            <a:off x="2771800" y="2276872"/>
            <a:ext cx="257429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Експозиція до Шевченка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861048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Book Antiqua" pitchFamily="18" charset="0"/>
              </a:rPr>
              <a:t>Шевченківські дні</a:t>
            </a:r>
            <a:endParaRPr lang="uk-UA" b="1" dirty="0">
              <a:latin typeface="Book Antiqua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707904" y="1387659"/>
            <a:ext cx="5436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На вшанування таланту Т.Г. Шевченка у фойє школи була створена експозиція з репродукцій робіт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“Шевченко-художник”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" name="Рисунок 3" descr="G:\сайт\сайт 2019-20\Експозиція до Шевченка\2.jpg"/>
          <p:cNvPicPr/>
          <p:nvPr/>
        </p:nvPicPr>
        <p:blipFill>
          <a:blip r:embed="rId4" cstate="print"/>
          <a:srcRect r="-88" b="9284"/>
          <a:stretch>
            <a:fillRect/>
          </a:stretch>
        </p:blipFill>
        <p:spPr bwMode="auto">
          <a:xfrm>
            <a:off x="251520" y="1196752"/>
            <a:ext cx="2697957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46712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Шевченківські читання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шевченко шкільний Не вист\IMG-9beaac8d8b404ab3bbcc402004c0a2f0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шевченко шкільний Не вист\IMG-7808aaba923fcdfe0be64aa29aa39aa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3024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Шевченко старші Не вист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4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шевченко шкільний Не вист\IMG-26d78a802b6a82dab1e160715377fe03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4241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20072" y="3933056"/>
            <a:ext cx="370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Учасники шкільного конкурсу</a:t>
            </a:r>
            <a:endParaRPr lang="uk-UA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Book Antiqua" pitchFamily="18" charset="0"/>
              </a:rPr>
              <a:t>Конкурс </a:t>
            </a:r>
            <a:r>
              <a:rPr lang="uk-UA" sz="2400" b="1" dirty="0" smtClean="0">
                <a:latin typeface="Book Antiqua" pitchFamily="18" charset="0"/>
              </a:rPr>
              <a:t>ім. </a:t>
            </a:r>
            <a:r>
              <a:rPr lang="uk-UA" b="1" dirty="0" smtClean="0">
                <a:latin typeface="Book Antiqua" pitchFamily="18" charset="0"/>
              </a:rPr>
              <a:t>Петра </a:t>
            </a:r>
            <a:r>
              <a:rPr lang="uk-UA" b="1" dirty="0" err="1" smtClean="0">
                <a:latin typeface="Book Antiqua" pitchFamily="18" charset="0"/>
              </a:rPr>
              <a:t>Яцика</a:t>
            </a:r>
            <a:endParaRPr lang="uk-UA" b="1" dirty="0">
              <a:latin typeface="Book Antiqua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83568" y="4705981"/>
            <a:ext cx="73083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Учні 3 – 11-их класів виборювали звання найкращого знавця української мови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у І етапі Міжнародного конкурсу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ім. Петра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Яцика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" name="Рисунок 3" descr="G:\сайт\сайт 2019-20\день писемності\яцик\яцик\20191114_094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84784"/>
            <a:ext cx="403013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Book Antiqua" pitchFamily="18" charset="0"/>
              </a:rPr>
              <a:t>Організація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методичної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роботи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294967295"/>
          </p:nvPr>
        </p:nvSpPr>
        <p:spPr>
          <a:xfrm>
            <a:off x="395536" y="1"/>
            <a:ext cx="8748464" cy="2279650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</a:rPr>
              <a:t>Проведення</a:t>
            </a: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</a:rPr>
              <a:t>методичних</a:t>
            </a: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 оперативок, </a:t>
            </a:r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</a:rPr>
              <a:t>нарад</a:t>
            </a: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</a:rPr>
              <a:t>педагогічних</a:t>
            </a:r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 рад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G:\сайт\сайт 2019-20\Адаптація 2019\фото засідання\20191025_1504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Адаптація 2019\фото засідання\20191025_1511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4043169" cy="294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99992" y="2060848"/>
            <a:ext cx="442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25 жовтня 2019 року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Методична нарада з питання адаптації учнів 5-их класів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до умов навчання у ІІ ступені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7332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Проводить заст. дир. з НВР </a:t>
            </a:r>
            <a:r>
              <a:rPr lang="uk-UA" b="1" dirty="0" err="1" smtClean="0">
                <a:latin typeface="Book Antiqua" pitchFamily="18" charset="0"/>
              </a:rPr>
              <a:t>Цогла</a:t>
            </a:r>
            <a:r>
              <a:rPr lang="uk-UA" b="1" dirty="0" smtClean="0">
                <a:latin typeface="Book Antiqua" pitchFamily="18" charset="0"/>
              </a:rPr>
              <a:t> О.І.</a:t>
            </a:r>
            <a:endParaRPr lang="uk-UA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сайт\сайт 2019-20\день писемності\яцик\Нагородження за яцика\20191114_093322.jpg"/>
          <p:cNvPicPr/>
          <p:nvPr/>
        </p:nvPicPr>
        <p:blipFill>
          <a:blip r:embed="rId2" cstate="print"/>
          <a:srcRect r="15924" b="4272"/>
          <a:stretch>
            <a:fillRect/>
          </a:stretch>
        </p:blipFill>
        <p:spPr bwMode="auto">
          <a:xfrm>
            <a:off x="5292080" y="3645024"/>
            <a:ext cx="3274169" cy="284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638400" cy="88356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За свої перемоги діти вдячні своїм вчителям</a:t>
            </a:r>
            <a:endParaRPr lang="uk-UA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5" name="Рисунок 4" descr="G:\сайт\сайт 2019-20\день писемності\яцик\Нагородження за яцика\20191114_093144.jpg"/>
          <p:cNvPicPr/>
          <p:nvPr/>
        </p:nvPicPr>
        <p:blipFill>
          <a:blip r:embed="rId3" cstate="print"/>
          <a:srcRect l="17468" r="20673"/>
          <a:stretch>
            <a:fillRect/>
          </a:stretch>
        </p:blipFill>
        <p:spPr bwMode="auto">
          <a:xfrm>
            <a:off x="6228184" y="548680"/>
            <a:ext cx="2451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день писемності\яцик\Нагородження за яцика\20191114_093631.jpg"/>
          <p:cNvPicPr/>
          <p:nvPr/>
        </p:nvPicPr>
        <p:blipFill>
          <a:blip r:embed="rId4" cstate="print"/>
          <a:srcRect l="18389" r="13557"/>
          <a:stretch>
            <a:fillRect/>
          </a:stretch>
        </p:blipFill>
        <p:spPr bwMode="auto">
          <a:xfrm>
            <a:off x="251520" y="1268760"/>
            <a:ext cx="29845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сайт\сайт 2019-20\день писемності\яцик\Нагородження за яцика\20191114_094252.jpg"/>
          <p:cNvPicPr/>
          <p:nvPr/>
        </p:nvPicPr>
        <p:blipFill>
          <a:blip r:embed="rId5" cstate="print"/>
          <a:srcRect l="22371"/>
          <a:stretch>
            <a:fillRect/>
          </a:stretch>
        </p:blipFill>
        <p:spPr bwMode="auto">
          <a:xfrm>
            <a:off x="2915816" y="2204864"/>
            <a:ext cx="31683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157192"/>
            <a:ext cx="5868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Грамоти вручає директор школи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О.В.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Матолич</a:t>
            </a:r>
            <a:endParaRPr lang="uk-UA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Поруч з учнями їх наставники –</a:t>
            </a:r>
          </a:p>
          <a:p>
            <a:pPr algn="ctr"/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Караман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 І.Ф., Боднар М.Л..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Мезив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 Н.О.,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Давід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 С.І.</a:t>
            </a:r>
            <a:endParaRPr lang="uk-UA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:\сайт\сайт 2019-20\Соняшник фото\2.jpg"/>
          <p:cNvPicPr/>
          <p:nvPr/>
        </p:nvPicPr>
        <p:blipFill>
          <a:blip r:embed="rId2" cstate="print"/>
          <a:srcRect l="13859" b="35507"/>
          <a:stretch>
            <a:fillRect/>
          </a:stretch>
        </p:blipFill>
        <p:spPr bwMode="auto">
          <a:xfrm>
            <a:off x="5796136" y="3933056"/>
            <a:ext cx="30194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Соняшник фото\12 (1).jpg"/>
          <p:cNvPicPr/>
          <p:nvPr/>
        </p:nvPicPr>
        <p:blipFill>
          <a:blip r:embed="rId3" cstate="print"/>
          <a:srcRect r="1178" b="16619"/>
          <a:stretch>
            <a:fillRect/>
          </a:stretch>
        </p:blipFill>
        <p:spPr bwMode="auto">
          <a:xfrm>
            <a:off x="4067944" y="1484784"/>
            <a:ext cx="28803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6336704" cy="115212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Всеукраїнська </a:t>
            </a:r>
            <a:b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Українознавча гра «Соняшник»</a:t>
            </a:r>
            <a:endParaRPr lang="uk-UA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Соняшник фото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8083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Соняшник фото\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36004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Соняшник фото\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49080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23928" y="566124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Координатор гри –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Бенедик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О.Ю.,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голова ШМО вчителів української мови і літератури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сайт\сайт 2019-20\Соняшник фото\6.jpg"/>
          <p:cNvPicPr/>
          <p:nvPr/>
        </p:nvPicPr>
        <p:blipFill>
          <a:blip r:embed="rId2" cstate="print"/>
          <a:srcRect r="50240"/>
          <a:stretch>
            <a:fillRect/>
          </a:stretch>
        </p:blipFill>
        <p:spPr bwMode="auto">
          <a:xfrm>
            <a:off x="1763688" y="1916832"/>
            <a:ext cx="26642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Book Antiqua" pitchFamily="18" charset="0"/>
              </a:rPr>
              <a:t>Наші досягнення у </a:t>
            </a:r>
            <a:r>
              <a:rPr lang="uk-UA" sz="2800" b="1" dirty="0" err="1" smtClean="0">
                <a:solidFill>
                  <a:srgbClr val="C00000"/>
                </a:solidFill>
                <a:latin typeface="Book Antiqua" pitchFamily="18" charset="0"/>
              </a:rPr>
              <a:t>“Соняшнику”</a:t>
            </a:r>
            <a:endParaRPr lang="uk-UA" sz="2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Соняшник фото\2.jpg"/>
          <p:cNvPicPr/>
          <p:nvPr/>
        </p:nvPicPr>
        <p:blipFill>
          <a:blip r:embed="rId3" cstate="print"/>
          <a:srcRect l="8912" t="15555" r="66332" b="35189"/>
          <a:stretch>
            <a:fillRect/>
          </a:stretch>
        </p:blipFill>
        <p:spPr bwMode="auto">
          <a:xfrm>
            <a:off x="251520" y="1124744"/>
            <a:ext cx="18722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1960" y="1196753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Диплом ІІІ ступеня Всеукраїнського рівня отримав учень 6 кл. </a:t>
            </a:r>
            <a:r>
              <a:rPr lang="uk-UA" b="1" dirty="0" err="1" smtClean="0">
                <a:solidFill>
                  <a:srgbClr val="002060"/>
                </a:solidFill>
                <a:latin typeface="Book Antiqua" pitchFamily="18" charset="0"/>
              </a:rPr>
              <a:t>Галай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 Б.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(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вч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.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Бенедик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О.Ю.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)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Учні Оксани Юліївни також отримали у Конкурсі два дипломи ІІ ступеня та один диплом ІІІ ступеня регіонального рівня.</a:t>
            </a:r>
            <a:endParaRPr lang="uk-UA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9624" y="3861048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Диплом ІІ ступеня регіонального рівня  отримали 2 учні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Лозан С.Л.</a:t>
            </a:r>
          </a:p>
          <a:p>
            <a:pPr algn="ctr"/>
            <a:r>
              <a:rPr lang="uk-UA" b="1" dirty="0" smtClean="0">
                <a:latin typeface="Book Antiqua" pitchFamily="18" charset="0"/>
              </a:rPr>
              <a:t>Диплом ІІІ ступеня регіонального рівня отримав 1 учень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Волощук М.М.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1" y="594928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Дипломи переможців у початковій школі отримали 2 учні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Галай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Т.В.,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2 учні –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Дзями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Є.В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., по одному учневі –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Боднар М.Л. </a:t>
            </a:r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та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Барнич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С.І.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Book Antiqua" pitchFamily="18" charset="0"/>
              </a:rPr>
              <a:t>Всеукраїнський конкурс</a:t>
            </a:r>
            <a:br>
              <a:rPr lang="uk-UA" sz="2400" b="1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філософського есе</a:t>
            </a:r>
            <a:endParaRPr lang="uk-UA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051720" y="4706057"/>
            <a:ext cx="6624736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Учениці 11 А та 11 Б класів Калі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Вівіен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Кривошеїна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Юлія,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Дуфинець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Адріана,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Ковалюк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Валерія і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Мірявець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Ніколетта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під керівництвом вчителя зарубіжної літератури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Марченкової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Олександри Володимирівни взяли участь у конкурсі,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який проводився Національним університетом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«Острозька академія»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в рамках відзначення Всесвітнього дня філософії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за регламентом ЮНЕСКО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G:\сайт\сайт 2019-20\Есе\20191105_1017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482453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400" b="1" dirty="0" smtClean="0">
                <a:solidFill>
                  <a:srgbClr val="002060"/>
                </a:solidFill>
                <a:latin typeface="Book Antiqua" pitchFamily="18" charset="0"/>
              </a:rPr>
              <a:t>Робота у малій академії наук</a:t>
            </a:r>
            <a:endParaRPr lang="uk-UA" sz="3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фото МАН\20191016_110433.jpg"/>
          <p:cNvPicPr/>
          <p:nvPr/>
        </p:nvPicPr>
        <p:blipFill>
          <a:blip r:embed="rId2" cstate="print"/>
          <a:srcRect r="10145" b="3704"/>
          <a:stretch>
            <a:fillRect/>
          </a:stretch>
        </p:blipFill>
        <p:spPr bwMode="auto">
          <a:xfrm>
            <a:off x="179512" y="1556792"/>
            <a:ext cx="489654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327576" y="2183958"/>
            <a:ext cx="381642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Учні школи та їх наукові керівники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(зліва направо):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Курах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Є.М., вчитель фізики та інформатики,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Поличко Н.І., вчитель англійської мови,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Деменко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О.М., вчитель географії,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Кушнір М.І., вчитель біології,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Ковальчук Н.Г., вчитель економіки,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Власюк Є.О., вчитель історії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Єрошкін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Даніель (10 А),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Пуйо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Алекс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(10 А),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Кішковська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Анастасія (8 Б),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Попфалуші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Неля (11 Б),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Король Валерія (8 Б),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Веждел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Іван (8 Б).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сайт\сайт 2019-20\Педрада — Ковач\20191121_1431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933056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айт\сайт 2019-20\Педрада — Ковач\20191121_1442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996266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сайт\сайт 2019-20\Педрада — Ковач\20191121_1418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3911601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Book Antiqua" pitchFamily="18" charset="0"/>
              </a:rPr>
              <a:t>Педагогічна рада</a:t>
            </a:r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 (21.11.2019)</a:t>
            </a:r>
            <a:endParaRPr lang="uk-UA" sz="2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«Про роботу школи щодо створення умов для повноцінного фізичного розвитку школярів»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168" y="4797152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Доповідає заст. дир.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з НВР Ковач А. А.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Виступи: Сливка І.І., вчитель фізкультури,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Book Antiqua" pitchFamily="18" charset="0"/>
              </a:rPr>
              <a:t>Василенко М.Ф., шкільний психолог</a:t>
            </a:r>
            <a:endParaRPr lang="uk-UA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сайт\сайт 2019-20\нарада про курси сайт\20200116_1506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12776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нарада про курси сайт\20200116_1505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284984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000" b="1" dirty="0" smtClean="0">
                <a:solidFill>
                  <a:srgbClr val="002060"/>
                </a:solidFill>
                <a:latin typeface="Book Antiqua" pitchFamily="18" charset="0"/>
              </a:rPr>
              <a:t>Нарада про порядок </a:t>
            </a:r>
            <a:r>
              <a:rPr lang="uk-UA" sz="3000" b="1" dirty="0" smtClean="0">
                <a:latin typeface="Book Antiqua" pitchFamily="18" charset="0"/>
              </a:rPr>
              <a:t/>
            </a:r>
            <a:br>
              <a:rPr lang="uk-UA" sz="3000" b="1" dirty="0" smtClean="0">
                <a:latin typeface="Book Antiqua" pitchFamily="18" charset="0"/>
              </a:rPr>
            </a:br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підвищення кваліфікації з 2020 року</a:t>
            </a:r>
            <a:endParaRPr lang="uk-UA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нарада про курси сайт\20200116_1508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34563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02407" y="5085185"/>
            <a:ext cx="2990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Book Antiqua" pitchFamily="18" charset="0"/>
              </a:rPr>
              <a:t>16 січня 2020 року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Проводить заст. дир. з НВР </a:t>
            </a:r>
            <a:r>
              <a:rPr lang="uk-UA" sz="2000" b="1" dirty="0" err="1" smtClean="0">
                <a:solidFill>
                  <a:srgbClr val="002060"/>
                </a:solidFill>
                <a:latin typeface="Book Antiqua" pitchFamily="18" charset="0"/>
              </a:rPr>
              <a:t>Цогла</a:t>
            </a:r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 О.І.</a:t>
            </a:r>
            <a:endParaRPr lang="uk-UA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Інклюзивне навчання в школі</a:t>
            </a:r>
            <a:endParaRPr lang="uk-UA" b="1" dirty="0">
              <a:latin typeface="Book Antiqua" pitchFamily="18" charset="0"/>
            </a:endParaRPr>
          </a:p>
        </p:txBody>
      </p:sp>
      <p:pic>
        <p:nvPicPr>
          <p:cNvPr id="3" name="Рисунок 2" descr="G:\сайт\сайт 2019-20\Фото Інклюзія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Фото Інклюзія\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4509120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Цього навчального року вперше в школі відкрито 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  <a:t>клас з інклюзивною формою навчання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 для дитини з особливими освітніми потребами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(1 А клас, </a:t>
            </a:r>
            <a:r>
              <a:rPr lang="uk-UA" sz="2000" b="1" dirty="0" err="1" smtClean="0">
                <a:solidFill>
                  <a:srgbClr val="002060"/>
                </a:solidFill>
                <a:latin typeface="Book Antiqua" pitchFamily="18" charset="0"/>
              </a:rPr>
              <a:t>кл.кер</a:t>
            </a:r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uk-UA" sz="2000" b="1" dirty="0" err="1" smtClean="0">
                <a:solidFill>
                  <a:srgbClr val="002060"/>
                </a:solidFill>
                <a:latin typeface="Book Antiqua" pitchFamily="18" charset="0"/>
              </a:rPr>
              <a:t>Лакатош</a:t>
            </a:r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 Г.В.).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Для забезпечення освітнього процесу в цьому класі було створено команду психолого-педагогічного супроводу</a:t>
            </a:r>
            <a:r>
              <a:rPr lang="uk-UA" sz="2000" b="1" dirty="0" smtClean="0">
                <a:latin typeface="Book Antiqua" pitchFamily="18" charset="0"/>
              </a:rPr>
              <a:t>. </a:t>
            </a:r>
            <a:endParaRPr lang="uk-UA" sz="20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374704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Всеукраїнський конкурс </a:t>
            </a:r>
            <a:r>
              <a:rPr lang="uk-UA" sz="2000" b="1" dirty="0" err="1" smtClean="0">
                <a:solidFill>
                  <a:srgbClr val="C00000"/>
                </a:solidFill>
                <a:latin typeface="Book Antiqua" pitchFamily="18" charset="0"/>
              </a:rPr>
              <a:t>“Учитель</a:t>
            </a:r>
            <a: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  <a:t> року - 2020”</a:t>
            </a:r>
            <a:b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Book Antiqua" pitchFamily="18" charset="0"/>
              </a:rPr>
              <a:t> 15 -22 листопада 2019 року – перший (міський) етап</a:t>
            </a:r>
            <a:endParaRPr lang="uk-UA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Ясінська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43400" y="4941168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Ясінська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Юліанна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Анатоліївна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здобула  І місце у номінації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«Початкова освіта».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Переможницю вітали мер міста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Бабяк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З.Ю.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та начальник міського управління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освітою і культурою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Бабяк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Е.З. 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5" name="Рисунок 4" descr="C:\Users\Asus\Desktop\Фото Ясінська\1 (3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03244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sus\Desktop\Фото Ясінська\1 (7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381642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sus\Desktop\Фото Ясінська\1 (5)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2972526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Всеукраїнський конкурс </a:t>
            </a:r>
            <a:r>
              <a:rPr lang="uk-UA" sz="2000" b="1" dirty="0" err="1" smtClean="0">
                <a:solidFill>
                  <a:srgbClr val="C00000"/>
                </a:solidFill>
                <a:latin typeface="Book Antiqua" pitchFamily="18" charset="0"/>
              </a:rPr>
              <a:t>“Учитель</a:t>
            </a:r>
            <a: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  <a:t> року - 2020”</a:t>
            </a:r>
            <a:br>
              <a:rPr lang="uk-UA" sz="2000" b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ІІ (регіональний) тур</a:t>
            </a:r>
            <a:endParaRPr lang="uk-UA" sz="20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C:\Users\Asus\Desktop\Фото Ясінська\2 (4)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2963"/>
          <a:stretch>
            <a:fillRect/>
          </a:stretch>
        </p:blipFill>
        <p:spPr bwMode="auto">
          <a:xfrm>
            <a:off x="5004048" y="2276872"/>
            <a:ext cx="374441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sus\Desktop\Фото Ясінська\2 (2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364562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sus\Desktop\Фото Ясінська\2 (1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24536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88024" y="5805264"/>
            <a:ext cx="410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>
                <a:solidFill>
                  <a:srgbClr val="002060"/>
                </a:solidFill>
                <a:latin typeface="Book Antiqua" pitchFamily="18" charset="0"/>
              </a:rPr>
              <a:t>Ясінська</a:t>
            </a:r>
            <a:r>
              <a:rPr lang="uk-UA" sz="2000" b="1" dirty="0" smtClean="0">
                <a:solidFill>
                  <a:srgbClr val="002060"/>
                </a:solidFill>
                <a:latin typeface="Book Antiqua" pitchFamily="18" charset="0"/>
              </a:rPr>
              <a:t> Ю.А. – лауреат ІІ туру</a:t>
            </a:r>
            <a:endParaRPr lang="uk-UA" sz="2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Downloads\IMG-15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8640"/>
            <a:ext cx="2476501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566392" cy="7395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Book Antiqua" pitchFamily="18" charset="0"/>
              </a:rPr>
              <a:t>Інтеграція на уроках (НУШ)</a:t>
            </a:r>
          </a:p>
        </p:txBody>
      </p:sp>
      <p:pic>
        <p:nvPicPr>
          <p:cNvPr id="3" name="Рисунок 2" descr="C:\Users\S\AppData\Local\Temp\Rar$DIa9944.14025\IMG-15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S\AppData\Local\Temp\Rar$DIa9944.2036\IMG-15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700808"/>
            <a:ext cx="280831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365104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Боднар М.Л. і Галушко М.Я.</a:t>
            </a:r>
          </a:p>
          <a:p>
            <a:pPr algn="ctr"/>
            <a:r>
              <a:rPr lang="uk-UA" b="1" dirty="0" err="1" smtClean="0">
                <a:latin typeface="Book Antiqua" pitchFamily="18" charset="0"/>
              </a:rPr>
              <a:t>“На</a:t>
            </a:r>
            <a:r>
              <a:rPr lang="uk-UA" b="1" dirty="0" smtClean="0">
                <a:latin typeface="Book Antiqua" pitchFamily="18" charset="0"/>
              </a:rPr>
              <a:t> морському </a:t>
            </a:r>
            <a:r>
              <a:rPr lang="uk-UA" b="1" dirty="0" err="1" smtClean="0">
                <a:latin typeface="Book Antiqua" pitchFamily="18" charset="0"/>
              </a:rPr>
              <a:t>дні”</a:t>
            </a:r>
            <a:r>
              <a:rPr lang="uk-UA" b="1" dirty="0" smtClean="0">
                <a:latin typeface="Book Antiqua" pitchFamily="18" charset="0"/>
              </a:rPr>
              <a:t>.</a:t>
            </a:r>
          </a:p>
          <a:p>
            <a:pPr algn="ctr"/>
            <a:r>
              <a:rPr lang="uk-UA" b="1" dirty="0" smtClean="0">
                <a:latin typeface="Book Antiqua" pitchFamily="18" charset="0"/>
              </a:rPr>
              <a:t>Урок </a:t>
            </a:r>
          </a:p>
          <a:p>
            <a:pPr algn="ctr"/>
            <a:r>
              <a:rPr lang="uk-UA" b="1" dirty="0" smtClean="0">
                <a:latin typeface="Book Antiqua" pitchFamily="18" charset="0"/>
              </a:rPr>
              <a:t>образотворчого мистецтва і музики в 3 Б класі</a:t>
            </a:r>
            <a:endParaRPr lang="uk-UA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5589240"/>
            <a:ext cx="4261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Дзяма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Є.В. і </a:t>
            </a:r>
            <a:r>
              <a:rPr lang="uk-UA" b="1" dirty="0" err="1" smtClean="0">
                <a:solidFill>
                  <a:srgbClr val="C00000"/>
                </a:solidFill>
                <a:latin typeface="Book Antiqua" pitchFamily="18" charset="0"/>
              </a:rPr>
              <a:t>Галай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 Т.В.</a:t>
            </a:r>
          </a:p>
          <a:p>
            <a:pPr algn="ctr"/>
            <a:r>
              <a:rPr lang="uk-UA" b="1" dirty="0" err="1" smtClean="0">
                <a:latin typeface="Book Antiqua" pitchFamily="18" charset="0"/>
              </a:rPr>
              <a:t>Арт-проект</a:t>
            </a:r>
            <a:r>
              <a:rPr lang="uk-UA" b="1" dirty="0" smtClean="0">
                <a:latin typeface="Book Antiqua" pitchFamily="18" charset="0"/>
              </a:rPr>
              <a:t> </a:t>
            </a:r>
            <a:r>
              <a:rPr lang="uk-UA" b="1" dirty="0" err="1" smtClean="0">
                <a:latin typeface="Book Antiqua" pitchFamily="18" charset="0"/>
              </a:rPr>
              <a:t>“Веселкова</a:t>
            </a:r>
            <a:r>
              <a:rPr lang="uk-UA" b="1" dirty="0" smtClean="0">
                <a:latin typeface="Book Antiqua" pitchFamily="18" charset="0"/>
              </a:rPr>
              <a:t> </a:t>
            </a:r>
            <a:r>
              <a:rPr lang="uk-UA" b="1" dirty="0" err="1" smtClean="0">
                <a:latin typeface="Book Antiqua" pitchFamily="18" charset="0"/>
              </a:rPr>
              <a:t>країна”</a:t>
            </a:r>
            <a:r>
              <a:rPr lang="uk-UA" b="1" dirty="0" smtClean="0">
                <a:latin typeface="Book Antiqua" pitchFamily="18" charset="0"/>
              </a:rPr>
              <a:t>. Урок колористики в 2 Б і 2 В кл.</a:t>
            </a:r>
            <a:endParaRPr lang="uk-UA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486272" cy="81156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Book Antiqua" pitchFamily="18" charset="0"/>
              </a:rPr>
              <a:t>Нові методичні ідеї </a:t>
            </a:r>
            <a:endParaRPr lang="uk-UA" sz="2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G:\сайт\сайт 2019-20\квест\Квест\20191223_1412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6703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сайт\сайт 2019-20\квест\Квест\20191223_142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сайт\сайт 2019-20\квест\Квест\20191223_1428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айт\сайт 2019-20\квест\Квест\20191223_1432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996952"/>
            <a:ext cx="33843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851920" y="5605210"/>
            <a:ext cx="52920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Ідея та розробка завдань для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квесту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належать учителям зарубіжної літератури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Цоглі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О.І. та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Марченковій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О.В.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534</TotalTime>
  <Words>815</Words>
  <Application>Microsoft Office PowerPoint</Application>
  <PresentationFormat>Экран (4:3)</PresentationFormat>
  <Paragraphs>122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 методична робота   2019-2020 н.р.</vt:lpstr>
      <vt:lpstr>Організація методичної роботи</vt:lpstr>
      <vt:lpstr>Слайд 3</vt:lpstr>
      <vt:lpstr>Нарада про порядок  підвищення кваліфікації з 2020 року</vt:lpstr>
      <vt:lpstr>Інклюзивне навчання в школі</vt:lpstr>
      <vt:lpstr>Всеукраїнський конкурс “Учитель року - 2020”  15 -22 листопада 2019 року – перший (міський) етап</vt:lpstr>
      <vt:lpstr>Всеукраїнський конкурс “Учитель року - 2020” ІІ (регіональний) тур</vt:lpstr>
      <vt:lpstr>Інтеграція на уроках (НУШ)</vt:lpstr>
      <vt:lpstr>Нові методичні ідеї </vt:lpstr>
      <vt:lpstr>Майстер-класи з математики  та інформатики</vt:lpstr>
      <vt:lpstr>Методичні дні день української писемності</vt:lpstr>
      <vt:lpstr>Диктант  національної єдності</vt:lpstr>
      <vt:lpstr> найграмотніші учні  За результатами Диктанту національної єдності</vt:lpstr>
      <vt:lpstr>День Подяки </vt:lpstr>
      <vt:lpstr>Міжнародний День рідної мови</vt:lpstr>
      <vt:lpstr>valentinstag</vt:lpstr>
      <vt:lpstr>Шевченківські дні</vt:lpstr>
      <vt:lpstr>Шевченківські читання</vt:lpstr>
      <vt:lpstr>Конкурс ім. Петра Яцика</vt:lpstr>
      <vt:lpstr>За свої перемоги діти вдячні своїм вчителям</vt:lpstr>
      <vt:lpstr>Всеукраїнська  Українознавча гра «Соняшник»</vt:lpstr>
      <vt:lpstr>Наші досягнення у “Соняшнику”</vt:lpstr>
      <vt:lpstr>Всеукраїнський конкурс  філософського есе</vt:lpstr>
      <vt:lpstr>Робота у малій академії наук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167</cp:revision>
  <dcterms:created xsi:type="dcterms:W3CDTF">2020-06-04T06:35:56Z</dcterms:created>
  <dcterms:modified xsi:type="dcterms:W3CDTF">2020-06-16T08:34:06Z</dcterms:modified>
</cp:coreProperties>
</file>