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48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/>
          <a:lstStyle/>
          <a:p>
            <a:pPr>
              <a:defRPr sz="2000" b="1" i="1" strike="noStrike" spc="-1">
                <a:solidFill>
                  <a:srgbClr val="000000"/>
                </a:solidFill>
                <a:latin typeface="Times New Roman"/>
                <a:ea typeface="DejaVu Sans"/>
              </a:defRPr>
            </a:pP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Соціальний паспорт Берегівського ліцею ім. Ф. Потушняка   на 2020-2021 н.р. 
Загальна кількість учнів 714, з них 122, які потребують підвищеної уваги соціального педагога</a:t>
            </a:r>
          </a:p>
        </c:rich>
      </c:tx>
      <c:layout>
        <c:manualLayout>
          <c:xMode val="edge"/>
          <c:yMode val="edge"/>
          <c:x val="0.10322037971641403"/>
          <c:y val="5.870819561929301E-2"/>
        </c:manualLayout>
      </c:layout>
      <c:spPr>
        <a:noFill/>
        <a:ln w="0">
          <a:noFill/>
        </a:ln>
      </c:spPr>
    </c:title>
    <c:view3D>
      <c:rotX val="30"/>
      <c:perspective val="1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Рядок 3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50"/>
          <c:dPt>
            <c:idx val="0"/>
          </c:dPt>
          <c:dPt>
            <c:idx val="1"/>
            <c:spPr>
              <a:solidFill>
                <a:srgbClr val="FF420E"/>
              </a:solidFill>
              <a:ln w="0">
                <a:noFill/>
              </a:ln>
            </c:spPr>
          </c:dPt>
          <c:dPt>
            <c:idx val="2"/>
            <c:spPr>
              <a:solidFill>
                <a:srgbClr val="FFD320"/>
              </a:solidFill>
              <a:ln w="0">
                <a:noFill/>
              </a:ln>
            </c:spPr>
          </c:dPt>
          <c:dPt>
            <c:idx val="3"/>
            <c:spPr>
              <a:solidFill>
                <a:srgbClr val="579D1C"/>
              </a:solidFill>
              <a:ln w="0">
                <a:noFill/>
              </a:ln>
            </c:spPr>
          </c:dPt>
          <c:dPt>
            <c:idx val="4"/>
            <c:spPr>
              <a:solidFill>
                <a:srgbClr val="7E0021"/>
              </a:solidFill>
              <a:ln w="0">
                <a:noFill/>
              </a:ln>
            </c:spPr>
          </c:dPt>
          <c:dPt>
            <c:idx val="5"/>
            <c:spPr>
              <a:solidFill>
                <a:srgbClr val="83CAFF"/>
              </a:solidFill>
              <a:ln w="0">
                <a:noFill/>
              </a:ln>
            </c:spPr>
          </c:dPt>
          <c:dPt>
            <c:idx val="6"/>
            <c:spPr>
              <a:solidFill>
                <a:srgbClr val="314004"/>
              </a:solidFill>
              <a:ln w="0">
                <a:noFill/>
              </a:ln>
            </c:spPr>
          </c:dPt>
          <c:cat>
            <c:strRef>
              <c:f>categories</c:f>
              <c:strCache>
                <c:ptCount val="7"/>
                <c:pt idx="0">
                  <c:v>Діти-сироти, діти позбавлені батьківського піклування 4 учня</c:v>
                </c:pt>
                <c:pt idx="1">
                  <c:v>Здобувачі освіти з багатодітних сімей 73 учня</c:v>
                </c:pt>
                <c:pt idx="2">
                  <c:v>Здобувачі освіти з малозабезпечених сімей 7 учнів</c:v>
                </c:pt>
                <c:pt idx="3">
                  <c:v>Здобувачі освіти, батьки яких були або є учасниками АТО (ООС) 19 учнів</c:v>
                </c:pt>
                <c:pt idx="4">
                  <c:v>Здобувачі освіти з особливими освітніми потребами 3 учня</c:v>
                </c:pt>
                <c:pt idx="5">
                  <c:v>Здобувачі освіти з інвалідністю 7 учнів</c:v>
                </c:pt>
                <c:pt idx="6">
                  <c:v>Здобувачі освіти з сімей внутрішньопереміщених осіб (ВПО) 9 учнів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4</c:v>
                </c:pt>
                <c:pt idx="1">
                  <c:v>73</c:v>
                </c:pt>
                <c:pt idx="2">
                  <c:v>7</c:v>
                </c:pt>
                <c:pt idx="3">
                  <c:v>19</c:v>
                </c:pt>
                <c:pt idx="4">
                  <c:v>3</c:v>
                </c:pt>
                <c:pt idx="5">
                  <c:v>7</c:v>
                </c:pt>
                <c:pt idx="6">
                  <c:v>9</c:v>
                </c:pt>
              </c:numCache>
            </c:numRef>
          </c:val>
        </c:ser>
      </c:pie3DChart>
    </c:plotArea>
    <c:legend>
      <c:legendPos val="r"/>
      <c:layout/>
      <c:spPr>
        <a:noFill/>
        <a:ln w="0">
          <a:noFill/>
        </a:ln>
      </c:spPr>
      <c:txPr>
        <a:bodyPr/>
        <a:lstStyle/>
        <a:p>
          <a:pPr>
            <a:defRPr sz="1400" b="1" strike="noStrike" spc="-1">
              <a:solidFill>
                <a:srgbClr val="000000"/>
              </a:solidFill>
              <a:latin typeface="Times New Roman"/>
              <a:ea typeface="DejaVu Sans"/>
            </a:defRPr>
          </a:pPr>
          <a:endParaRPr lang="ru-RU"/>
        </a:p>
      </c:txPr>
    </c:legend>
    <c:plotVisOnly val="1"/>
    <c:dispBlanksAs val="zero"/>
  </c:chart>
  <c:spPr>
    <a:solidFill>
      <a:srgbClr val="FFB66C">
        <a:alpha val="65000"/>
      </a:srgbClr>
    </a:solidFill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Рядок 2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</c:dPt>
          <c:dPt>
            <c:idx val="1"/>
            <c:spPr>
              <a:solidFill>
                <a:srgbClr val="FF420E"/>
              </a:solidFill>
              <a:ln w="0">
                <a:noFill/>
              </a:ln>
            </c:spPr>
          </c:dPt>
          <c:dPt>
            <c:idx val="2"/>
            <c:spPr>
              <a:solidFill>
                <a:srgbClr val="FFD320"/>
              </a:solidFill>
              <a:ln w="0">
                <a:noFill/>
              </a:ln>
            </c:spPr>
          </c:dPt>
          <c:cat>
            <c:strRef>
              <c:f>categories</c:f>
              <c:strCache>
                <c:ptCount val="3"/>
                <c:pt idx="0">
                  <c:v>16% показали низький рівень адаптованості до навчання</c:v>
                </c:pt>
                <c:pt idx="1">
                  <c:v>32% високий рівень адаптованості до навчання</c:v>
                </c:pt>
                <c:pt idx="2">
                  <c:v>52% середній рівень адаптованості до навчання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0.16</c:v>
                </c:pt>
                <c:pt idx="1">
                  <c:v>0.32000000000000006</c:v>
                </c:pt>
                <c:pt idx="2">
                  <c:v>0.52</c:v>
                </c:pt>
              </c:numCache>
            </c:numRef>
          </c:val>
        </c:ser>
        <c:firstSliceAng val="0"/>
        <c:holeSize val="50"/>
      </c:doughnutChart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64882352941176502"/>
          <c:y val="0.20340628968402205"/>
          <c:w val="0.32865546218487413"/>
          <c:h val="0.53417494584298186"/>
        </c:manualLayout>
      </c:layout>
      <c:spPr>
        <a:noFill/>
        <a:ln w="0">
          <a:noFill/>
        </a:ln>
      </c:spPr>
      <c:txPr>
        <a:bodyPr/>
        <a:lstStyle/>
        <a:p>
          <a:pPr>
            <a:defRPr sz="1400" b="0" strike="noStrike" spc="-1">
              <a:latin typeface="Times New Roman"/>
            </a:defRPr>
          </a:pPr>
          <a:endParaRPr lang="ru-RU"/>
        </a:p>
      </c:txPr>
    </c:legend>
    <c:plotVisOnly val="1"/>
  </c:chart>
  <c:spPr>
    <a:solidFill>
      <a:srgbClr val="FFB66C">
        <a:alpha val="57000"/>
      </a:srgbClr>
    </a:solidFill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/>
          <a:lstStyle/>
          <a:p>
            <a:pPr>
              <a:defRPr sz="1300" b="0" strike="noStrike" spc="-1">
                <a:latin typeface="Arial"/>
              </a:defRPr>
            </a:pPr>
            <a:r>
              <a:rPr lang="ru-RU" sz="1300" b="0" strike="noStrike" spc="-1">
                <a:latin typeface="Arial"/>
              </a:rPr>
              <a:t>5А</a:t>
            </a:r>
          </a:p>
        </c:rich>
      </c:tx>
      <c:layout/>
      <c:spPr>
        <a:noFill/>
        <a:ln w="0">
          <a:noFill/>
        </a:ln>
      </c:spPr>
    </c:title>
    <c:plotArea>
      <c:layout>
        <c:manualLayout>
          <c:layoutTarget val="inner"/>
          <c:xMode val="edge"/>
          <c:yMode val="edge"/>
          <c:x val="0.22368935073052601"/>
          <c:y val="0.19523584905660402"/>
          <c:w val="0.72521290725838006"/>
          <c:h val="0.72783018867924498"/>
        </c:manualLayout>
      </c:layout>
      <c:barChart>
        <c:barDir val="bar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Рядок 3</c:v>
                </c:pt>
              </c:strCache>
            </c:strRef>
          </c:tx>
          <c:spPr>
            <a:solidFill>
              <a:srgbClr val="069A2E"/>
            </a:solidFill>
            <a:ln w="0">
              <a:noFill/>
            </a:ln>
          </c:spPr>
          <c:cat>
            <c:strRef>
              <c:f>categories</c:f>
              <c:strCache>
                <c:ptCount val="4"/>
                <c:pt idx="0">
                  <c:v>Зірки 3 учня</c:v>
                </c:pt>
                <c:pt idx="1">
                  <c:v>Бажані 10 учнів</c:v>
                </c:pt>
                <c:pt idx="2">
                  <c:v>Прийняті 14</c:v>
                </c:pt>
                <c:pt idx="3">
                  <c:v>Відкинуті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gapWidth val="100"/>
        <c:axId val="63841024"/>
        <c:axId val="63842560"/>
      </c:barChart>
      <c:catAx>
        <c:axId val="63841024"/>
        <c:scaling>
          <c:orientation val="minMax"/>
        </c:scaling>
        <c:delete val="1"/>
        <c:axPos val="l"/>
        <c:numFmt formatCode="[$-422]dd/mm/yyyy" sourceLinked="1"/>
        <c:tickLblPos val="none"/>
        <c:crossAx val="63842560"/>
        <c:crosses val="autoZero"/>
        <c:auto val="1"/>
        <c:lblAlgn val="ctr"/>
        <c:lblOffset val="100"/>
      </c:catAx>
      <c:valAx>
        <c:axId val="63842560"/>
        <c:scaling>
          <c:orientation val="minMax"/>
        </c:scaling>
        <c:axPos val="t"/>
        <c:numFmt formatCode="General" sourceLinked="0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63841024"/>
        <c:crosses val="max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</c:chart>
  <c:spPr>
    <a:solidFill>
      <a:srgbClr val="FFFFFF"/>
    </a:solidFill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/>
          <a:lstStyle/>
          <a:p>
            <a:pPr>
              <a:defRPr sz="1300" b="0" strike="noStrike" spc="-1">
                <a:latin typeface="Arial"/>
              </a:defRPr>
            </a:pPr>
            <a:r>
              <a:rPr lang="ru-RU" sz="1300" b="0" strike="noStrike" spc="-1">
                <a:latin typeface="Arial"/>
              </a:rPr>
              <a:t>5 Б</a:t>
            </a:r>
          </a:p>
        </c:rich>
      </c:tx>
      <c:layout/>
      <c:spPr>
        <a:noFill/>
        <a:ln w="0"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Рядок 3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cat>
            <c:strRef>
              <c:f>categories</c:f>
              <c:strCache>
                <c:ptCount val="4"/>
                <c:pt idx="0">
                  <c:v>Зірки 2 учня</c:v>
                </c:pt>
                <c:pt idx="1">
                  <c:v>Бажані 13учнів</c:v>
                </c:pt>
                <c:pt idx="2">
                  <c:v>Прийняті 11</c:v>
                </c:pt>
                <c:pt idx="3">
                  <c:v>Відкинуті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gapWidth val="100"/>
        <c:axId val="63883520"/>
        <c:axId val="63885312"/>
      </c:barChart>
      <c:catAx>
        <c:axId val="63883520"/>
        <c:scaling>
          <c:orientation val="minMax"/>
        </c:scaling>
        <c:axPos val="l"/>
        <c:numFmt formatCode="General" sourceLinked="0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63885312"/>
        <c:crosses val="autoZero"/>
        <c:auto val="1"/>
        <c:lblAlgn val="ctr"/>
        <c:lblOffset val="100"/>
      </c:catAx>
      <c:valAx>
        <c:axId val="63885312"/>
        <c:scaling>
          <c:orientation val="minMax"/>
        </c:scaling>
        <c:axPos val="b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63883520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</c:chart>
  <c:spPr>
    <a:solidFill>
      <a:srgbClr val="FFFFFF"/>
    </a:solidFill>
    <a:ln w="0"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092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092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092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092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168000"/>
            <a:ext cx="9070920" cy="584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294967295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079280" cy="75592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14" cstate="print"/>
          <a:stretch/>
        </p:blipFill>
        <p:spPr>
          <a:xfrm>
            <a:off x="0" y="-1440"/>
            <a:ext cx="10079280" cy="756072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079280" cy="755928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079280" cy="755928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560" cy="438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156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079280" cy="7559280"/>
          </a:xfrm>
          <a:prstGeom prst="rect">
            <a:avLst/>
          </a:prstGeom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0920" cy="1261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Прямоугольник 195"/>
          <p:cNvSpPr/>
          <p:nvPr/>
        </p:nvSpPr>
        <p:spPr>
          <a:xfrm>
            <a:off x="504000" y="3168000"/>
            <a:ext cx="9070920" cy="12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Прямоугольник 196"/>
          <p:cNvSpPr/>
          <p:nvPr/>
        </p:nvSpPr>
        <p:spPr>
          <a:xfrm>
            <a:off x="504000" y="4752000"/>
            <a:ext cx="8869320" cy="259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Прямоугольник 197"/>
          <p:cNvSpPr/>
          <p:nvPr/>
        </p:nvSpPr>
        <p:spPr>
          <a:xfrm>
            <a:off x="504000" y="2561040"/>
            <a:ext cx="9070920" cy="2475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4400" b="1" i="1" strike="noStrike" spc="-1" dirty="0">
                <a:latin typeface="Times New Roman"/>
              </a:rPr>
              <a:t>Звіт соціального педагога Берегівського ліцею </a:t>
            </a:r>
            <a:r>
              <a:rPr dirty="0"/>
              <a:t/>
            </a:r>
            <a:br>
              <a:rPr dirty="0"/>
            </a:br>
            <a:r>
              <a:rPr lang="uk-UA" sz="4400" b="1" i="1" strike="noStrike" spc="-1" dirty="0">
                <a:latin typeface="Times New Roman"/>
              </a:rPr>
              <a:t>ім. Ф. </a:t>
            </a:r>
            <a:r>
              <a:rPr lang="uk-UA" sz="4400" b="1" i="1" strike="noStrike" spc="-1" dirty="0" err="1">
                <a:latin typeface="Times New Roman"/>
              </a:rPr>
              <a:t>Потушняка</a:t>
            </a:r>
            <a:r>
              <a:rPr lang="uk-UA" sz="4400" b="1" i="1" strike="noStrike" spc="-1" dirty="0">
                <a:latin typeface="Times New Roman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uk-UA" sz="4400" b="1" i="1" strike="noStrike" spc="-1" dirty="0" err="1">
                <a:latin typeface="Times New Roman"/>
              </a:rPr>
              <a:t>Павликівської</a:t>
            </a:r>
            <a:r>
              <a:rPr lang="uk-UA" sz="4400" b="1" i="1" strike="noStrike" spc="-1" dirty="0">
                <a:latin typeface="Times New Roman"/>
              </a:rPr>
              <a:t> </a:t>
            </a:r>
            <a:r>
              <a:rPr lang="uk-UA" sz="4400" b="1" i="1" strike="noStrike" spc="-1" dirty="0" smtClean="0">
                <a:latin typeface="Times New Roman"/>
              </a:rPr>
              <a:t>М. </a:t>
            </a:r>
            <a:r>
              <a:rPr lang="uk-UA" sz="4400" b="1" i="1" strike="noStrike" spc="-1" dirty="0">
                <a:latin typeface="Times New Roman"/>
              </a:rPr>
              <a:t>В.</a:t>
            </a:r>
            <a:endParaRPr lang="uk-UA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Диаграмма 198"/>
          <p:cNvGraphicFramePr/>
          <p:nvPr/>
        </p:nvGraphicFramePr>
        <p:xfrm>
          <a:off x="587520" y="771120"/>
          <a:ext cx="8987400" cy="64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Прямоугольник 199"/>
          <p:cNvSpPr/>
          <p:nvPr/>
        </p:nvSpPr>
        <p:spPr>
          <a:xfrm>
            <a:off x="504000" y="301320"/>
            <a:ext cx="7703280" cy="11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Прямоугольник 200"/>
          <p:cNvSpPr/>
          <p:nvPr/>
        </p:nvSpPr>
        <p:spPr>
          <a:xfrm>
            <a:off x="504000" y="1769040"/>
            <a:ext cx="8869320" cy="438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Прямоугольник 201"/>
          <p:cNvSpPr/>
          <p:nvPr/>
        </p:nvSpPr>
        <p:spPr>
          <a:xfrm>
            <a:off x="648720" y="1114200"/>
            <a:ext cx="9070920" cy="12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uk-UA" sz="1800" b="0" strike="noStrike" spc="-1">
                <a:latin typeface="Times New Roman"/>
                <a:ea typeface="Microsoft YaHei"/>
              </a:rPr>
              <a:t>Основним завданням роботи соціального педагога в 2020-2021 навчальному році було підвищення психосоціальної стійкості особистості до впливів соціального середовища, зокрема мережі Інтернет. </a:t>
            </a:r>
            <a:endParaRPr lang="uk-UA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1800" b="0" strike="noStrike" spc="-1">
                <a:latin typeface="Times New Roman"/>
                <a:ea typeface="Microsoft YaHei"/>
              </a:rPr>
              <a:t>З цією метою було проведено дослідження рівня адаптації п’ятикласників до навчання.</a:t>
            </a:r>
            <a:endParaRPr lang="uk-UA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uk-UA" sz="1800" b="0" strike="noStrike" spc="-1">
                <a:latin typeface="Times New Roman"/>
                <a:ea typeface="Microsoft YaHei"/>
              </a:rPr>
              <a:t>Результати можна побачити за допомогою діаграми.</a:t>
            </a:r>
            <a:endParaRPr lang="uk-UA" sz="1800" b="0" strike="noStrike" spc="-1">
              <a:latin typeface="Arial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504000" y="4752000"/>
            <a:ext cx="8869320" cy="201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TextBox 203"/>
          <p:cNvSpPr txBox="1"/>
          <p:nvPr/>
        </p:nvSpPr>
        <p:spPr>
          <a:xfrm>
            <a:off x="504000" y="3168000"/>
            <a:ext cx="90709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-3384000" y="511992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  <p:graphicFrame>
        <p:nvGraphicFramePr>
          <p:cNvPr id="206" name="Диаграмма 205"/>
          <p:cNvGraphicFramePr/>
          <p:nvPr/>
        </p:nvGraphicFramePr>
        <p:xfrm>
          <a:off x="648000" y="2596680"/>
          <a:ext cx="8568000" cy="481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06"/>
          <p:cNvSpPr txBox="1"/>
          <p:nvPr/>
        </p:nvSpPr>
        <p:spPr>
          <a:xfrm>
            <a:off x="432000" y="466560"/>
            <a:ext cx="90709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2600" b="0" strike="noStrike" spc="-1">
                <a:latin typeface="Times New Roman"/>
              </a:rPr>
              <a:t>Також проведено діагностику </a:t>
            </a:r>
            <a:r>
              <a:rPr lang="uk-UA" sz="2600" b="0" strike="noStrike" spc="-1">
                <a:latin typeface="Times New Roman"/>
                <a:ea typeface="Microsoft YaHei"/>
              </a:rPr>
              <a:t>міжособистісних відносин в класних колективах п’ятих класів</a:t>
            </a:r>
            <a:endParaRPr lang="uk-UA" sz="2600" b="0" strike="noStrike" spc="-1">
              <a:latin typeface="Times New Roman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69080" y="231192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112000" y="2376000"/>
            <a:ext cx="442692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graphicFrame>
        <p:nvGraphicFramePr>
          <p:cNvPr id="210" name="Диаграмма 209"/>
          <p:cNvGraphicFramePr/>
          <p:nvPr/>
        </p:nvGraphicFramePr>
        <p:xfrm>
          <a:off x="504720" y="2664000"/>
          <a:ext cx="460764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1" name="Диаграмма 210"/>
          <p:cNvGraphicFramePr/>
          <p:nvPr/>
        </p:nvGraphicFramePr>
        <p:xfrm>
          <a:off x="5112360" y="2664000"/>
          <a:ext cx="4824000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211"/>
          <p:cNvSpPr txBox="1"/>
          <p:nvPr/>
        </p:nvSpPr>
        <p:spPr>
          <a:xfrm>
            <a:off x="361080" y="720000"/>
            <a:ext cx="9070920" cy="31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За результатами досліджень було проведено заняття-тренінги, спрямовані на покращення соціально-психологічного клімату в класі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720000" y="3888000"/>
            <a:ext cx="8208000" cy="331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pic>
        <p:nvPicPr>
          <p:cNvPr id="214" name="Рисунок 213"/>
          <p:cNvPicPr/>
          <p:nvPr/>
        </p:nvPicPr>
        <p:blipFill>
          <a:blip r:embed="rId2" cstate="print"/>
          <a:stretch/>
        </p:blipFill>
        <p:spPr>
          <a:xfrm>
            <a:off x="2232000" y="3960000"/>
            <a:ext cx="5292720" cy="3287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Прямоугольник 214"/>
          <p:cNvSpPr/>
          <p:nvPr/>
        </p:nvSpPr>
        <p:spPr>
          <a:xfrm>
            <a:off x="504000" y="301320"/>
            <a:ext cx="7703280" cy="11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Прямоугольник 215"/>
          <p:cNvSpPr/>
          <p:nvPr/>
        </p:nvSpPr>
        <p:spPr>
          <a:xfrm>
            <a:off x="504000" y="1769040"/>
            <a:ext cx="4327560" cy="438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Прямоугольник 216"/>
          <p:cNvSpPr/>
          <p:nvPr/>
        </p:nvSpPr>
        <p:spPr>
          <a:xfrm>
            <a:off x="5049000" y="1769040"/>
            <a:ext cx="4327560" cy="438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TextBox 217"/>
          <p:cNvSpPr txBox="1"/>
          <p:nvPr/>
        </p:nvSpPr>
        <p:spPr>
          <a:xfrm>
            <a:off x="505080" y="689400"/>
            <a:ext cx="9070920" cy="2255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2000" b="0" strike="noStrike" spc="-1">
                <a:latin typeface="Times New Roman"/>
              </a:rPr>
              <a:t>	В рамках Всеукраїнської акції “16 днів проти насильства” було проведено  </a:t>
            </a:r>
            <a:r>
              <a:rPr lang="uk-UA" sz="2000" b="0" strike="noStrike" spc="-1">
                <a:latin typeface="Times New Roman"/>
                <a:ea typeface="Microsoft YaHei"/>
              </a:rPr>
              <a:t>проведено бесіди з учнями 4,5, 7, 8, 9 класів на такі теми :</a:t>
            </a:r>
            <a:r>
              <a:t/>
            </a:r>
            <a:br/>
            <a:r>
              <a:rPr lang="uk-UA" sz="2000" b="0" strike="noStrike" spc="-1">
                <a:latin typeface="Times New Roman"/>
                <a:ea typeface="Microsoft YaHei"/>
              </a:rPr>
              <a:t> „У шкільній родині без насильства”;  </a:t>
            </a:r>
            <a:r>
              <a:t/>
            </a:r>
            <a:br/>
            <a:r>
              <a:rPr lang="uk-UA" sz="2000" b="0" strike="noStrike" spc="-1">
                <a:latin typeface="Times New Roman"/>
                <a:ea typeface="Microsoft YaHei"/>
              </a:rPr>
              <a:t>„Негайно сповіщаю!”;  </a:t>
            </a:r>
            <a:r>
              <a:t/>
            </a:r>
            <a:br/>
            <a:r>
              <a:rPr lang="uk-UA" sz="2000" b="0" strike="noStrike" spc="-1">
                <a:latin typeface="Times New Roman"/>
                <a:ea typeface="Microsoft YaHei"/>
              </a:rPr>
              <a:t>„Булінг та кібербулінг – мовчати не треба!”;  </a:t>
            </a:r>
            <a:r>
              <a:t/>
            </a:r>
            <a:br/>
            <a:r>
              <a:rPr lang="uk-UA" sz="2000" b="0" strike="noStrike" spc="-1">
                <a:latin typeface="Times New Roman"/>
                <a:ea typeface="Microsoft YaHei"/>
              </a:rPr>
              <a:t>„Відповідальність за вчинення булінгу та кібербулінгу”;</a:t>
            </a:r>
            <a:r>
              <a:t/>
            </a:r>
            <a:br/>
            <a:r>
              <a:rPr lang="uk-UA" sz="2000" b="0" strike="noStrike" spc="-1">
                <a:latin typeface="Times New Roman"/>
                <a:ea typeface="Microsoft YaHei"/>
              </a:rPr>
              <a:t> «Я можу зробити світ кращим»;  </a:t>
            </a:r>
            <a:r>
              <a:t/>
            </a:r>
            <a:br/>
            <a:endParaRPr lang="uk-UA" sz="2000" b="0" strike="noStrike" spc="-1">
              <a:latin typeface="Times New Roman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76000" y="4032000"/>
            <a:ext cx="9000000" cy="280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  <p:pic>
        <p:nvPicPr>
          <p:cNvPr id="220" name="Рисунок 219"/>
          <p:cNvPicPr/>
          <p:nvPr/>
        </p:nvPicPr>
        <p:blipFill>
          <a:blip r:embed="rId2" cstate="print"/>
          <a:stretch/>
        </p:blipFill>
        <p:spPr>
          <a:xfrm>
            <a:off x="582840" y="3384000"/>
            <a:ext cx="5652720" cy="381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220"/>
          <p:cNvSpPr txBox="1"/>
          <p:nvPr/>
        </p:nvSpPr>
        <p:spPr>
          <a:xfrm>
            <a:off x="576000" y="925560"/>
            <a:ext cx="90709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1800" b="0" strike="noStrike" spc="-1">
                <a:latin typeface="Arial"/>
              </a:rPr>
              <a:t>В рамках Інформаційної кампанії #не_ведись, яка стартувала з 11 лютого, і є частиною проекту #stop_sexтинг проведено бесіди з учнями 6-8 класів, щодо роз’яснення дітям про захист від  новітніх загроз.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1368000" y="303228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pic>
        <p:nvPicPr>
          <p:cNvPr id="223" name="Рисунок 222"/>
          <p:cNvPicPr/>
          <p:nvPr/>
        </p:nvPicPr>
        <p:blipFill>
          <a:blip r:embed="rId2" cstate="print"/>
          <a:stretch/>
        </p:blipFill>
        <p:spPr>
          <a:xfrm>
            <a:off x="688320" y="2414520"/>
            <a:ext cx="8383680" cy="4799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Box 223"/>
          <p:cNvSpPr txBox="1"/>
          <p:nvPr/>
        </p:nvSpPr>
        <p:spPr>
          <a:xfrm>
            <a:off x="936000" y="720000"/>
            <a:ext cx="9070920" cy="126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Проведено інформаційно-ігрові заняття з учнями 6-7 класів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981440" y="2232000"/>
            <a:ext cx="4426560" cy="438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pic>
        <p:nvPicPr>
          <p:cNvPr id="226" name="Рисунок 225"/>
          <p:cNvPicPr/>
          <p:nvPr/>
        </p:nvPicPr>
        <p:blipFill>
          <a:blip r:embed="rId2" cstate="print"/>
          <a:stretch/>
        </p:blipFill>
        <p:spPr>
          <a:xfrm>
            <a:off x="1512000" y="2027160"/>
            <a:ext cx="6840000" cy="5172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Прямоугольник 226"/>
          <p:cNvSpPr/>
          <p:nvPr/>
        </p:nvSpPr>
        <p:spPr>
          <a:xfrm>
            <a:off x="2628000" y="3168000"/>
            <a:ext cx="6694920" cy="12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This work is licensed under</a:t>
            </a:r>
            <a:r>
              <a:t/>
            </a:r>
            <a:br/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 Creative Commons Attribution-ShareAlike 3.0 Unported License.</a:t>
            </a:r>
            <a:r>
              <a:t/>
            </a:r>
            <a:br/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It makes use of the works of</a:t>
            </a:r>
            <a:r>
              <a:t/>
            </a:r>
            <a:br/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Kelly Loves Whales and Nick Merritt.</a:t>
            </a:r>
            <a:endParaRPr lang="uk-UA" sz="1800" b="0" strike="noStrike" spc="-1">
              <a:latin typeface="Arial"/>
            </a:endParaRPr>
          </a:p>
        </p:txBody>
      </p:sp>
      <p:pic>
        <p:nvPicPr>
          <p:cNvPr id="228" name="Рисунок 227"/>
          <p:cNvPicPr/>
          <p:nvPr/>
        </p:nvPicPr>
        <p:blipFill>
          <a:blip r:embed="rId2" cstate="print"/>
          <a:stretch/>
        </p:blipFill>
        <p:spPr>
          <a:xfrm>
            <a:off x="1250280" y="3672000"/>
            <a:ext cx="837000" cy="294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134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subject/>
  <dc:creator/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H</cp:lastModifiedBy>
  <cp:revision>12</cp:revision>
  <dcterms:created xsi:type="dcterms:W3CDTF">2021-06-14T10:13:03Z</dcterms:created>
  <dcterms:modified xsi:type="dcterms:W3CDTF">2021-06-16T09:48:53Z</dcterms:modified>
  <dc:language>uk-UA</dc:language>
</cp:coreProperties>
</file>