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428" r:id="rId2"/>
    <p:sldId id="424" r:id="rId3"/>
    <p:sldId id="427" r:id="rId4"/>
    <p:sldId id="426" r:id="rId5"/>
    <p:sldId id="401" r:id="rId6"/>
    <p:sldId id="405" r:id="rId7"/>
    <p:sldId id="423" r:id="rId8"/>
    <p:sldId id="406" r:id="rId9"/>
    <p:sldId id="422" r:id="rId10"/>
    <p:sldId id="407" r:id="rId11"/>
    <p:sldId id="421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  <a:srgbClr val="3399FF"/>
    <a:srgbClr val="66FF66"/>
    <a:srgbClr val="006600"/>
    <a:srgbClr val="CCFF66"/>
    <a:srgbClr val="AB4E47"/>
    <a:srgbClr val="99D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2" autoAdjust="0"/>
    <p:restoredTop sz="94531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74239139621012E-2"/>
          <c:y val="0.10060205174942899"/>
          <c:w val="0.84183666202330865"/>
          <c:h val="0.7149102077170332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EE1-4CAD-8814-C43C1A8DD3B0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E1-4CAD-8814-C43C1A8DD3B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EE1-4CAD-8814-C43C1A8DD3B0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E1-4CAD-8814-C43C1A8DD3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25</c:v>
                </c:pt>
                <c:pt idx="2">
                  <c:v>19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E1-4CAD-8814-C43C1A8DD3B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74239139620985E-2"/>
          <c:y val="0.10060205174942899"/>
          <c:w val="0.84183666202330865"/>
          <c:h val="0.7149102077170332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7935-48DD-AAAD-2122960397F1}"/>
              </c:ext>
            </c:extLst>
          </c:dPt>
          <c:dPt>
            <c:idx val="1"/>
            <c:bubble3D val="0"/>
            <c:explosion val="13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935-48DD-AAAD-2122960397F1}"/>
              </c:ext>
            </c:extLst>
          </c:dPt>
          <c:dPt>
            <c:idx val="2"/>
            <c:bubble3D val="0"/>
            <c:explosion val="18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7935-48DD-AAAD-2122960397F1}"/>
              </c:ext>
            </c:extLst>
          </c:dPt>
          <c:dPt>
            <c:idx val="3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7935-48DD-AAAD-2122960397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  <c:pt idx="1">
                  <c:v>113</c:v>
                </c:pt>
                <c:pt idx="2">
                  <c:v>150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35-48DD-AAAD-2122960397F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74239139620971E-2"/>
          <c:y val="0.10060205174942899"/>
          <c:w val="0.84183666202330865"/>
          <c:h val="0.7149102077170332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FBD7-45DB-A28C-A7942AF709A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BD7-45DB-A28C-A7942AF709AA}"/>
              </c:ext>
            </c:extLst>
          </c:dPt>
          <c:dPt>
            <c:idx val="2"/>
            <c:bubble3D val="0"/>
            <c:explosion val="9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FBD7-45DB-A28C-A7942AF709AA}"/>
              </c:ext>
            </c:extLst>
          </c:dPt>
          <c:dPt>
            <c:idx val="3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FBD7-45DB-A28C-A7942AF709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34</c:v>
                </c:pt>
                <c:pt idx="2">
                  <c:v>30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D7-45DB-A28C-A7942AF709A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EC20B-0951-49F3-A283-6A86F8D3A995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A4D5-3B09-4F0D-A698-44833BFA0C2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B60D-5A96-47DF-8149-6DC3986B6AE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86F06-2B02-4137-98FC-03214015E503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14E4B-4922-439B-9033-0079682B5465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C5E8-60D9-48FB-A3C3-5749F1B6A0B1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84FF-9B0C-4449-8278-5EB4FA0466C7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66B7-B12D-4A92-9902-8A9E56CD2048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2B2C5-3C0D-4FB7-AC07-E80661A3E8F3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5EAD-65D2-4866-8685-C1B6B4CDD82B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6CFB-7189-405D-BE8B-352F25A47FB9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BE63-3CEE-44EE-B623-59935D44D9FF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C89050C-F331-42C5-89C9-AD26CBFE0D2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395536" y="188640"/>
            <a:ext cx="8424936" cy="62646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ЗВІТ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Берегівський ліцей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імені Ф. Потушняка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6084168" y="4409728"/>
            <a:ext cx="2448272" cy="244827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2020-2021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ІІІ ступінь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726681"/>
              </p:ext>
            </p:extLst>
          </p:nvPr>
        </p:nvGraphicFramePr>
        <p:xfrm>
          <a:off x="468313" y="1412875"/>
          <a:ext cx="8280550" cy="4175870"/>
        </p:xfrm>
        <a:graphic>
          <a:graphicData uri="http://schemas.openxmlformats.org/drawingml/2006/table">
            <a:tbl>
              <a:tblPr/>
              <a:tblGrid>
                <a:gridCol w="1121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495">
                  <a:extLst>
                    <a:ext uri="{9D8B030D-6E8A-4147-A177-3AD203B41FA5}">
                      <a16:colId xmlns:a16="http://schemas.microsoft.com/office/drawing/2014/main" val="917410605"/>
                    </a:ext>
                  </a:extLst>
                </a:gridCol>
              </a:tblGrid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10б 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66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54%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71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6829280"/>
              </p:ext>
            </p:extLst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2020-2021 н.р. за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2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55635600"/>
              </p:ext>
            </p:extLst>
          </p:nvPr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3203848" y="260648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0" u="none" strike="noStrike" spc="50" normalizeH="0" baseline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Дирекція</a:t>
            </a:r>
            <a:endParaRPr kumimoji="0" lang="ru-RU" sz="54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51520" y="1268760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spc="50" normalizeH="0" baseline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Педагог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spc="50" normalizeH="0" baseline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організатор</a:t>
            </a:r>
            <a:endParaRPr kumimoji="0" lang="ru-RU" sz="40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156176" y="1340768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Вчителі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І ст.</a:t>
            </a:r>
            <a:endParaRPr kumimoji="0" lang="ru-RU" sz="44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611560" y="2708920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Психолог</a:t>
            </a:r>
            <a:endParaRPr lang="ru-RU" sz="4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724128" y="2708920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Вчителі</a:t>
            </a:r>
          </a:p>
          <a:p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ІІ-ІІІ ст.</a:t>
            </a:r>
            <a:endParaRPr lang="ru-RU" sz="4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187624" y="4077072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Соціальний</a:t>
            </a:r>
          </a:p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педагог</a:t>
            </a:r>
            <a:endParaRPr lang="ru-RU" sz="40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220072" y="4077072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uk-UA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Сумісники</a:t>
            </a:r>
            <a:endParaRPr lang="ru-RU" sz="44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1691680" y="5445224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В декретній</a:t>
            </a:r>
          </a:p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відпусці</a:t>
            </a:r>
            <a:endParaRPr lang="ru-RU" sz="40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 bwMode="auto">
          <a:xfrm rot="1562906">
            <a:off x="5406569" y="1624602"/>
            <a:ext cx="7200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 вправо с вырезом 15"/>
          <p:cNvSpPr/>
          <p:nvPr/>
        </p:nvSpPr>
        <p:spPr bwMode="auto">
          <a:xfrm rot="9070846">
            <a:off x="3102017" y="1708052"/>
            <a:ext cx="7200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трелка вправо с вырезом 16"/>
          <p:cNvSpPr/>
          <p:nvPr/>
        </p:nvSpPr>
        <p:spPr bwMode="auto">
          <a:xfrm rot="2919502">
            <a:off x="4809331" y="1978760"/>
            <a:ext cx="1095035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трелка вправо с вырезом 17"/>
          <p:cNvSpPr/>
          <p:nvPr/>
        </p:nvSpPr>
        <p:spPr bwMode="auto">
          <a:xfrm rot="8008604">
            <a:off x="3144700" y="2014125"/>
            <a:ext cx="12167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трелка вправо с вырезом 18"/>
          <p:cNvSpPr/>
          <p:nvPr/>
        </p:nvSpPr>
        <p:spPr bwMode="auto">
          <a:xfrm rot="4231088">
            <a:off x="3944445" y="2750717"/>
            <a:ext cx="2176355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Стрелка вправо с вырезом 19"/>
          <p:cNvSpPr/>
          <p:nvPr/>
        </p:nvSpPr>
        <p:spPr bwMode="auto">
          <a:xfrm rot="6543119">
            <a:off x="2929070" y="2752137"/>
            <a:ext cx="2176355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Стрелка вправо с вырезом 20"/>
          <p:cNvSpPr/>
          <p:nvPr/>
        </p:nvSpPr>
        <p:spPr bwMode="auto">
          <a:xfrm rot="5400000">
            <a:off x="3167843" y="3609022"/>
            <a:ext cx="2736305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0" y="2348880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323528" y="357301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899592" y="501317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" name="Овал 26"/>
          <p:cNvSpPr/>
          <p:nvPr/>
        </p:nvSpPr>
        <p:spPr bwMode="auto">
          <a:xfrm>
            <a:off x="4139952" y="628193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8316416" y="213285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13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8028384" y="357301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31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5796136" y="188640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4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4788024" y="5445224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spc="50" normalizeH="0" baseline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ГПД</a:t>
            </a:r>
            <a:endParaRPr kumimoji="0" lang="ru-RU" sz="40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7524328" y="4941168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7164288" y="628193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3203848" y="260648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Усіх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учнів</a:t>
            </a:r>
            <a:endParaRPr lang="ru-RU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51520" y="1268760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spc="50" normalizeH="0" baseline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Дівчата</a:t>
            </a:r>
            <a:endParaRPr kumimoji="0" lang="ru-RU" sz="40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275856" y="2132856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Усіх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класів</a:t>
            </a:r>
            <a:endParaRPr kumimoji="0" lang="ru-RU" sz="44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6300192" y="1196752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Хлопці</a:t>
            </a:r>
            <a:endParaRPr lang="ru-RU" sz="4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23528" y="3356992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І ступінь</a:t>
            </a:r>
            <a:endParaRPr lang="ru-RU" sz="4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419872" y="4005064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uk-UA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ІІ ступінь</a:t>
            </a:r>
            <a:endParaRPr lang="ru-RU" sz="44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6300192" y="3284984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ІІІ ступінь</a:t>
            </a:r>
            <a:endParaRPr lang="ru-RU" sz="4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 bwMode="auto">
          <a:xfrm rot="1562906">
            <a:off x="5406569" y="1624602"/>
            <a:ext cx="7200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 вправо с вырезом 15"/>
          <p:cNvSpPr/>
          <p:nvPr/>
        </p:nvSpPr>
        <p:spPr bwMode="auto">
          <a:xfrm rot="9070846">
            <a:off x="3102017" y="1708052"/>
            <a:ext cx="7200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395536" y="2276872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348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7380312" y="2060848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380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8388424" y="429309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4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4427984" y="249289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29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251520" y="4365104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12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4427984" y="4941168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13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5940152" y="548680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728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2123728" y="5589240"/>
            <a:ext cx="5256584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З наповненістю</a:t>
            </a:r>
          </a:p>
          <a:p>
            <a:r>
              <a:rPr lang="uk-UA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більше 27 учнів</a:t>
            </a:r>
            <a:endParaRPr lang="ru-RU" sz="36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6948264" y="609329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14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 bwMode="auto">
          <a:xfrm rot="9070846">
            <a:off x="3030010" y="3436244"/>
            <a:ext cx="7200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Стрелка вправо с вырезом 31"/>
          <p:cNvSpPr/>
          <p:nvPr/>
        </p:nvSpPr>
        <p:spPr bwMode="auto">
          <a:xfrm rot="1562906">
            <a:off x="5478577" y="3496811"/>
            <a:ext cx="7200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Стрелка вправо с вырезом 35"/>
          <p:cNvSpPr/>
          <p:nvPr/>
        </p:nvSpPr>
        <p:spPr bwMode="auto">
          <a:xfrm rot="5400000">
            <a:off x="4499992" y="1700808"/>
            <a:ext cx="36004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Стрелка вправо с вырезом 36"/>
          <p:cNvSpPr/>
          <p:nvPr/>
        </p:nvSpPr>
        <p:spPr bwMode="auto">
          <a:xfrm rot="5400000">
            <a:off x="4427984" y="3501008"/>
            <a:ext cx="36004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3203848" y="260648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Усіх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учнів</a:t>
            </a:r>
            <a:endParaRPr lang="ru-RU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51520" y="1268760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Англійська</a:t>
            </a:r>
            <a:endParaRPr kumimoji="0" lang="ru-RU" sz="40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156176" y="1340768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Німецька</a:t>
            </a:r>
            <a:endParaRPr kumimoji="0" lang="ru-RU" sz="44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95536" y="3501008"/>
            <a:ext cx="2664296" cy="20882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Друга</a:t>
            </a:r>
          </a:p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іноземна</a:t>
            </a:r>
          </a:p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англійська</a:t>
            </a:r>
            <a:endParaRPr lang="ru-RU" sz="40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 bwMode="auto">
          <a:xfrm rot="1562906">
            <a:off x="5406569" y="1624602"/>
            <a:ext cx="7200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 вправо с вырезом 15"/>
          <p:cNvSpPr/>
          <p:nvPr/>
        </p:nvSpPr>
        <p:spPr bwMode="auto">
          <a:xfrm rot="9070846">
            <a:off x="3102017" y="1708052"/>
            <a:ext cx="720080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трелка вправо с вырезом 18"/>
          <p:cNvSpPr/>
          <p:nvPr/>
        </p:nvSpPr>
        <p:spPr bwMode="auto">
          <a:xfrm rot="2797249">
            <a:off x="4578076" y="2363335"/>
            <a:ext cx="2176355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Стрелка вправо с вырезом 19"/>
          <p:cNvSpPr/>
          <p:nvPr/>
        </p:nvSpPr>
        <p:spPr bwMode="auto">
          <a:xfrm rot="7977978">
            <a:off x="2413004" y="2367755"/>
            <a:ext cx="2176355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467544" y="249289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693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467544" y="5661248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12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8172400" y="2564904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217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6012160" y="548680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728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6084168" y="3501008"/>
            <a:ext cx="2664296" cy="20882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Друга</a:t>
            </a:r>
          </a:p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іноземна</a:t>
            </a:r>
          </a:p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німецька</a:t>
            </a:r>
            <a:endParaRPr lang="ru-RU" sz="40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" name="Овал 26"/>
          <p:cNvSpPr/>
          <p:nvPr/>
        </p:nvSpPr>
        <p:spPr bwMode="auto">
          <a:xfrm>
            <a:off x="8028384" y="5661248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170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3275856" y="4769768"/>
            <a:ext cx="2664296" cy="20882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Друга</a:t>
            </a:r>
          </a:p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іноземна</a:t>
            </a:r>
          </a:p>
          <a:p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угорська</a:t>
            </a:r>
            <a:endParaRPr lang="ru-RU" sz="40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5868144" y="6093296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i="0" u="none" strike="noStrike" normalizeH="0" baseline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15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5" name="Стрелка вправо с вырезом 34"/>
          <p:cNvSpPr/>
          <p:nvPr/>
        </p:nvSpPr>
        <p:spPr bwMode="auto">
          <a:xfrm rot="5400000">
            <a:off x="2987823" y="2996956"/>
            <a:ext cx="3096346" cy="36004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3275856" y="2852936"/>
            <a:ext cx="2664296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Угорська</a:t>
            </a:r>
            <a:endParaRPr kumimoji="0" lang="ru-RU" sz="4000" b="1" i="0" u="none" strike="noStrike" spc="50" normalizeH="0" baseline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" name="Стрелка вправо с вырезом 25"/>
          <p:cNvSpPr/>
          <p:nvPr/>
        </p:nvSpPr>
        <p:spPr bwMode="auto">
          <a:xfrm rot="5400000">
            <a:off x="4139952" y="2060851"/>
            <a:ext cx="792087" cy="360040"/>
          </a:xfrm>
          <a:prstGeom prst="notch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5364088" y="3861048"/>
            <a:ext cx="576064" cy="5760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135</a:t>
            </a:r>
            <a:endParaRPr kumimoji="0" lang="ru-RU" sz="4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928100" cy="1728788"/>
          </a:xfrm>
        </p:spPr>
        <p:txBody>
          <a:bodyPr/>
          <a:lstStyle/>
          <a:p>
            <a:pPr>
              <a:defRPr/>
            </a:pP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Рух учнів 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Берегівський ліцей ім. Ф. </a:t>
            </a:r>
            <a:r>
              <a:rPr lang="uk-UA" sz="3200" b="1" i="1" dirty="0" err="1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Потушняка</a:t>
            </a:r>
            <a:endParaRPr lang="ru-RU" sz="3200" b="1" i="1" dirty="0">
              <a:solidFill>
                <a:schemeClr val="bg1">
                  <a:lumMod val="5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632968" name="Group 1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392642"/>
              </p:ext>
            </p:extLst>
          </p:nvPr>
        </p:nvGraphicFramePr>
        <p:xfrm>
          <a:off x="179388" y="2492375"/>
          <a:ext cx="8569325" cy="2362202"/>
        </p:xfrm>
        <a:graphic>
          <a:graphicData uri="http://schemas.openxmlformats.org/drawingml/2006/table">
            <a:tbl>
              <a:tblPr/>
              <a:tblGrid>
                <a:gridCol w="3494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2020-2021 н. 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Було  на 05.09.2020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Вибуло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7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Прибуло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5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5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Є на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27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.05.20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21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0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</a:t>
            </a: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 ступінь</a:t>
            </a:r>
            <a:endParaRPr lang="ru-RU" sz="4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11021"/>
              </p:ext>
            </p:extLst>
          </p:nvPr>
        </p:nvGraphicFramePr>
        <p:xfrm>
          <a:off x="611560" y="1117921"/>
          <a:ext cx="7776863" cy="5202340"/>
        </p:xfrm>
        <a:graphic>
          <a:graphicData uri="http://schemas.openxmlformats.org/drawingml/2006/table">
            <a:tbl>
              <a:tblPr/>
              <a:tblGrid>
                <a:gridCol w="92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3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537">
                  <a:extLst>
                    <a:ext uri="{9D8B030D-6E8A-4147-A177-3AD203B41FA5}">
                      <a16:colId xmlns:a16="http://schemas.microsoft.com/office/drawing/2014/main" val="1326843906"/>
                    </a:ext>
                  </a:extLst>
                </a:gridCol>
              </a:tblGrid>
              <a:tr h="4903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1г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2а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2б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4а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71</a:t>
                      </a:r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816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55785409"/>
              </p:ext>
            </p:extLst>
          </p:nvPr>
        </p:nvGraphicFramePr>
        <p:xfrm>
          <a:off x="323527" y="990601"/>
          <a:ext cx="8569647" cy="2225040"/>
        </p:xfrm>
        <a:graphic>
          <a:graphicData uri="http://schemas.openxmlformats.org/drawingml/2006/table">
            <a:tbl>
              <a:tblPr/>
              <a:tblGrid>
                <a:gridCol w="1849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3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459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2020-2021 н.р. за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59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4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33566880"/>
              </p:ext>
            </p:extLst>
          </p:nvPr>
        </p:nvGraphicFramePr>
        <p:xfrm>
          <a:off x="2555776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48024848"/>
              </p:ext>
            </p:extLst>
          </p:nvPr>
        </p:nvGraphicFramePr>
        <p:xfrm>
          <a:off x="1547664" y="3284984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ІІ ступінь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26995"/>
              </p:ext>
            </p:extLst>
          </p:nvPr>
        </p:nvGraphicFramePr>
        <p:xfrm>
          <a:off x="323850" y="1125538"/>
          <a:ext cx="8496942" cy="5132195"/>
        </p:xfrm>
        <a:graphic>
          <a:graphicData uri="http://schemas.openxmlformats.org/drawingml/2006/table">
            <a:tbl>
              <a:tblPr/>
              <a:tblGrid>
                <a:gridCol w="791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424">
                  <a:extLst>
                    <a:ext uri="{9D8B030D-6E8A-4147-A177-3AD203B41FA5}">
                      <a16:colId xmlns:a16="http://schemas.microsoft.com/office/drawing/2014/main" val="3685618245"/>
                    </a:ext>
                  </a:extLst>
                </a:gridCol>
              </a:tblGrid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5а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58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5б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40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43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36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7а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64%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11%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36%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48%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38%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7449541"/>
              </p:ext>
            </p:extLst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2020-2021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н.р. за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46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113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150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18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60317024"/>
              </p:ext>
            </p:extLst>
          </p:nvPr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G_Diagram_061">
  <a:themeElements>
    <a:clrScheme name="TG_Diagram_061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TG_Diagram_061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G_Diagram_061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429</Words>
  <Application>Microsoft Office PowerPoint</Application>
  <PresentationFormat>Екран (4:3)</PresentationFormat>
  <Paragraphs>346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21" baseType="lpstr">
      <vt:lpstr>Aparajita</vt:lpstr>
      <vt:lpstr>Arial</vt:lpstr>
      <vt:lpstr>Arial Unicode MS</vt:lpstr>
      <vt:lpstr>Batang</vt:lpstr>
      <vt:lpstr>Bookman Old Style</vt:lpstr>
      <vt:lpstr>Calibri</vt:lpstr>
      <vt:lpstr>Times New Roman</vt:lpstr>
      <vt:lpstr>Verdana</vt:lpstr>
      <vt:lpstr>Wingdings</vt:lpstr>
      <vt:lpstr>TG_Diagram_061</vt:lpstr>
      <vt:lpstr>Презентація PowerPoint</vt:lpstr>
      <vt:lpstr>Презентація PowerPoint</vt:lpstr>
      <vt:lpstr>Презентація PowerPoint</vt:lpstr>
      <vt:lpstr>Презентація PowerPoint</vt:lpstr>
      <vt:lpstr>Рух учнів  Берегівський ліцей ім. Ф. Потушняка</vt:lpstr>
      <vt:lpstr>Статистичний звіт  І ступінь</vt:lpstr>
      <vt:lpstr>Навчальні досягнення</vt:lpstr>
      <vt:lpstr>Статистичний  звіт  ІІ ступінь</vt:lpstr>
      <vt:lpstr>Навчальні досягнення</vt:lpstr>
      <vt:lpstr>Статистичний  звіт ІІІ ступінь</vt:lpstr>
      <vt:lpstr>Навчальні досягнення</vt:lpstr>
    </vt:vector>
  </TitlesOfParts>
  <Company>Организация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 ІІ тур 2011-2012 н.р.</dc:title>
  <dc:creator>Customer</dc:creator>
  <cp:lastModifiedBy>пк</cp:lastModifiedBy>
  <cp:revision>195</cp:revision>
  <dcterms:created xsi:type="dcterms:W3CDTF">2011-12-14T18:13:55Z</dcterms:created>
  <dcterms:modified xsi:type="dcterms:W3CDTF">2021-06-16T09:31:57Z</dcterms:modified>
</cp:coreProperties>
</file>